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ashleybatz?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nsplash.com/collections/8923295/om?utm_source=unsplash&amp;utm_medium=referral&amp;utm_content=creditCopyTex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photos/A_6zLzStUw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pload.wikimedia.org/wikipedia/commons/thumb/7/75/Templo_Bah%C3%A1%27%C3%AD_de_Sudam%C3%A9rica%2C_Santiago_20200208_04.jpg/1280px-Templo_Bah%C3%A1%27%C3%AD_de_Sudam%C3%A9rica%2C_Santiago_20200208_04.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splash.com/photos/f0VFalfT_x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nsplash.com/photos/8Kg-2kK97Xc?utm_source=unsplash&amp;utm_medium=referral&amp;utm_content=creditShareLin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verywellmind.com/thmb/lCPrYJuDvViT40oJJNJk_n7hjS0=/800x0/filters:no_upscale():max_bytes(150000):strip_icc():format(webp)/what-are-indigenous-populations-5083698-FINAL-eeea1361b27d4235b0a05bc346982252.p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acredland.org/wp-content/uploads/2018/09/Pira-Pirana.jp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nsplash.com/photos/ZZnH4GOzDg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crypted-tbn0.gstatic.com/images?q=tbn:ANd9GcTm3RjiXETL2vlTPdCEbhDKlEDzgmeB_JcA6dN1ViVRzu9_Ipn7DADJVV0Co0Zx5OzOmjg:https://cdn.britannica.com/79/84879-050-D5AF643B/Old-Basilica-of-Guadalupe-Mexico-Our-Lady.jpg&amp;usqp=CA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worldhistory.org/img/r/p/750x750/13298.jpg.webp?v=1610850043"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h3.googleusercontent.com/ci/ACqFvF0pPlUnQabe2cbV-uTq5NqNEOjM2KFJyOTbxjUacidBu_HOAw6pjbob6YzAa4FgoBEEa7-borOo=s120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tatic01.nyt.com/images/2012/04/18/arts/18djenne_cap/18djenne_cap-jumbo.jpg?quality=75&amp;auto=web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mage.shutterstock.com/image-vector/temples-world-different-religions-infographics-260nw-518053699.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acredsites.com/images/asia/india/golden_temple_600.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mg.freepik.com/free-vector/nature-geographic-landscape-vector_1308-61300.jpg?w=200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orldheritagesite.org/picx/t221.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orldhistory.org/img/r/p/500x600/10131.jpg.webp?v=163527570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by </a:t>
            </a:r>
            <a:r>
              <a:rPr lang="en" u="sng">
                <a:solidFill>
                  <a:schemeClr val="hlink"/>
                </a:solidFill>
                <a:hlinkClick r:id="rId3"/>
              </a:rPr>
              <a:t>Ashley Batz</a:t>
            </a:r>
            <a:r>
              <a:rPr lang="en"/>
              <a:t> on </a:t>
            </a:r>
            <a:r>
              <a:rPr lang="en" u="sng">
                <a:solidFill>
                  <a:schemeClr val="hlink"/>
                </a:solidFill>
                <a:hlinkClick r:id="rId4"/>
              </a:rPr>
              <a:t>Unsplash</a:t>
            </a:r>
            <a:r>
              <a:rPr lang="en"/>
              <a:t> | https://unsplash.com/photos/betmVWGYcLY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https://images.unsplash.com/photo-1480714378408-67cf0d13bc1b?ixlib=rb-1.2.1&amp;ixid=MnwxMjA3fDB8MHxwaG90by1wYWdlfHx8fGVufDB8fHx8&amp;auto=format&amp;fit=crop&amp;w=870&amp;q=80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https://unsplash.com/photos/A_6zLzStUww</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https://upload.wikimedia.org/wikipedia/commons/thumb/7/75/Templo_Bah%C3%A1%27%C3%AD_de_Sudam%C3%A9rica%2C_Santiago_20200208_04.jpg/1280px-Templo_Bah%C3%A1%27%C3%AD_de_Sudam%C3%A9rica%2C_Santiago_20200208_04.jpg</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https://images.unsplash.com/photo-1473625247510-8ceb1760943f?ixlib=rb-1.2.1&amp;ixid=MnwxMjA3fDB8MHxwaG90by1wYWdlfHx8fGVufDB8fHx8&amp;auto=format&amp;fit=crop&amp;w=811&amp;q=80</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https://unsplash.com/photos/f0VFalfT_xs</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https://unsplash.com/photos/8Kg-2kK97Xc?utm_source=unsplash&amp;utm_medium=referral&amp;utm_content=creditShareLink</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Asia: Gangotri Glacier - Source of the holy Ganges River</a:t>
            </a:r>
            <a:endParaRPr/>
          </a:p>
          <a:p>
            <a:pPr marL="0" lvl="0" indent="0" algn="l" rtl="0">
              <a:lnSpc>
                <a:spcPct val="100000"/>
              </a:lnSpc>
              <a:spcBef>
                <a:spcPts val="0"/>
              </a:spcBef>
              <a:spcAft>
                <a:spcPts val="0"/>
              </a:spcAft>
              <a:buSzPts val="1100"/>
              <a:buNone/>
            </a:pPr>
            <a:r>
              <a:rPr lang="en"/>
              <a:t>Photo: https://upload.wikimedia.org/wikipedia/commons/thumb/d/db/Gomukh_the_source_of_Ganga.jpg/1600px-Gomukh_the_source_of_Ganga.jpg?20160612160416</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https://www.verywellmind.com/thmb/lCPrYJuDvViT40oJJNJk_n7hjS0=/800x0/filters:no_upscale():max_bytes(150000):strip_icc():format(webp)/what-are-indigenous-populations-5083698-FINAL-eeea1361b27d4235b0a05bc346982252.png</a:t>
            </a: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https://sacrednaturalsites.org/wp-content/uploads/2012/03/pic-3-Signage-at-Yalanbara.jpg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https://sacredland.org/wp-content/uploads/2018/09/Pira-Pirana.jpg</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https://unsplash.com/photos/ZZnH4GOzDgc</a:t>
            </a: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https://upload.wikimedia.org/wikipedia/commons/thumb/4/47/Laguna_Chicabal2.jpg/264px-Laguna_Chicabal2.jpg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https://upload.wikimedia.org/wikipedia/commons/thumb/a/a2/Sri_Pada.JPG/800px-Sri_Pada.JPG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https://encrypted-tbn0.gstatic.com/images?q=tbn:ANd9GcTm3RjiXETL2vlTPdCEbhDKlEDzgmeB_JcA6dN1ViVRzu9_Ipn7DADJVV0Co0Zx5OzOmjg:https://cdn.britannica.com/79/84879-050-D5AF643B/Old-Basilica-of-Guadalupe-Mexico-Our-Lady.jpg&amp;usqp=CAU</a:t>
            </a: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https://www.worldhistory.org/img/r/p/750x750/13298.jpg.webp?v=1610850043</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https://lh3.googleusercontent.com/ci/ACqFvF0pPlUnQabe2cbV-uTq5NqNEOjM2KFJyOTbxjUacidBu_HOAw6pjbob6YzAa4FgoBEEa7-borOo=s1200</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a:t>
            </a:r>
            <a:endParaRPr/>
          </a:p>
          <a:p>
            <a:pPr marL="0" lvl="0" indent="0" algn="l" rtl="0">
              <a:lnSpc>
                <a:spcPct val="100000"/>
              </a:lnSpc>
              <a:spcBef>
                <a:spcPts val="0"/>
              </a:spcBef>
              <a:spcAft>
                <a:spcPts val="0"/>
              </a:spcAft>
              <a:buSzPts val="1100"/>
              <a:buNone/>
            </a:pPr>
            <a:r>
              <a:rPr lang="en" u="sng">
                <a:solidFill>
                  <a:schemeClr val="hlink"/>
                </a:solidFill>
                <a:hlinkClick r:id="rId3"/>
              </a:rPr>
              <a:t>https://static01.nyt.com/images/2012/04/18/arts/18djenne_cap/18djenne_cap-jumbo.jpg?quality=75&amp;auto=webp</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https://images.unsplash.com/photo-1620549146396-9024d914cd99?ixlib=rb-1.2.1&amp;ixid=MnwxMjA3fDB8MHxwaG90by1wYWdlfHx8fGVufDB8fHx8&amp;auto=format&amp;fit=crop&amp;w=1471&amp;q=80</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https://images.unsplash.com/photo-1631646109248-a7264aae1790?ixlib=rb-1.2.1&amp;ixid=MnwxMjA3fDB8MHxwaG90by1wYWdlfHx8fGVufDB8fHx8&amp;auto=format&amp;fit=crop&amp;w=687&amp;q=80</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Open this map up before the presentation – put in tab</a:t>
            </a:r>
            <a:endParaRPr/>
          </a:p>
          <a:p>
            <a:pPr marL="0" lvl="0" indent="0" algn="l" rtl="0">
              <a:lnSpc>
                <a:spcPct val="100000"/>
              </a:lnSpc>
              <a:spcBef>
                <a:spcPts val="0"/>
              </a:spcBef>
              <a:spcAft>
                <a:spcPts val="0"/>
              </a:spcAft>
              <a:buSzPts val="1100"/>
              <a:buNone/>
            </a:pPr>
            <a:r>
              <a:rPr lang="en"/>
              <a:t>Created by Frances Coffey using Google My Maps – Found in your Google Drive Suite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https://www.familyeducation.com/sites/default/files/inline-images/Feelings%20Flashcards.jpg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https://image.shutterstock.com/image-vector/temples-world-different-religions-infographics-260nw-518053699.jpg</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https://sacredsites.com/images/asia/india/golden_temple_600.jpg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https://img.freepik.com/free-vector/nature-geographic-landscape-vector_1308-61300.jpg?w=2000</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https://www.worldheritagesite.org/picx/t221.jpg</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Photo: </a:t>
            </a:r>
            <a:r>
              <a:rPr lang="en" u="sng">
                <a:solidFill>
                  <a:schemeClr val="hlink"/>
                </a:solidFill>
                <a:hlinkClick r:id="rId3"/>
              </a:rPr>
              <a:t>https://www.worldhistory.org/img/r/p/500x600/10131.jpg.webp?v=1635275703</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3887391" y="740569"/>
            <a:ext cx="4629150" cy="3655219"/>
          </a:xfrm>
          <a:prstGeom prst="rect">
            <a:avLst/>
          </a:prstGeom>
          <a:noFill/>
          <a:ln>
            <a:noFill/>
          </a:ln>
        </p:spPr>
      </p:sp>
      <p:sp>
        <p:nvSpPr>
          <p:cNvPr id="68" name="Google Shape;68;p11"/>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20" name="Google Shape;20;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7"/>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7"/>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0"/>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3D1EC"/>
            </a:gs>
            <a:gs pos="30000">
              <a:srgbClr val="B3D1EC"/>
            </a:gs>
            <a:gs pos="48000">
              <a:srgbClr val="DAD1E8"/>
            </a:gs>
            <a:gs pos="69000">
              <a:srgbClr val="FBE4D4"/>
            </a:gs>
            <a:gs pos="100000">
              <a:srgbClr val="CCE0F2"/>
            </a:gs>
          </a:gsLst>
          <a:lin ang="270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maps/search/Salt+Lake+Temple+in+Utah+/@39.271252,-115.8034965,6z"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maps/place/Templo+Bah%C3%A1'%C3%AD+de+Sudam%C3%A9rica/@-28.0747326,-77.3989599,4.5z/data=!4m5!3m4!1s0x9662d210893d44e1:0x8c410081bf5754e6!8m2!3d-33.4764377!4d-70.511672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maps/place/43320+Loudes,+France/@44.9944083,-3.8139416,5z/data=!4m5!3m4!1s0x47f607e2945baee1:0x12efbdb6beee695c!8m2!3d45.088633!4d3.74802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maps/place/Kaaba/@21.2026887,35.0269799,4.96z/data=!4m5!3m4!1s0x15c204b74c28d467:0xb2f543a618225767!8m2!3d21.4225239!4d39.826181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maps/place/Gangotri+Glacier/@23.063662,72.462734,4.75z/data=!4m5!3m4!1s0x390817b0937807b5:0x97c05104c13558e8!8m2!3d30.7983498!4d79.15422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maps/place/Pira+Paran%C3%A1+River/@3.6433398,-76.7202545,5.17z/data=!4m5!3m4!1s0x91fd2fefde15cfe3:0x132efbc15e95a5ff!8m2!3d-0.4338061!4d-70.253025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maps/@34.2287873,-112.2322296,7z"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maps/place/Chicabal+Lake/@15.4190883,-92.9908211,6.21z/data=!4m5!3m4!1s0x858e91b0efc2a851:0xe60ba83c59b67f9d!8m2!3d14.7833333!4d-91.6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maps/place/Sri+Pada+%2F+Adam's+Peak/@13.4648981,76.7112337,5z/data=!4m5!3m4!1s0x3ae3977589234b59:0x8723ad471d5b37dc!8m2!3d6.809643!4d80.499388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maps/place/Basilica+of+Our+Lady+of+Guadalupe/@23.9988022,-108.1331215,5.38z/data=!4m5!3m4!1s0x85d1f99c2a34a9c5:0x21a0eaf9a5286ab0!8m2!3d19.4848572!4d-99.117861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maps/place/Moai/@-27.4318,-111.9456096,3.5z/data=!4m5!3m4!1s0x9947f1b353dbf5b3:0x7d0c6060d9c62ef6!8m2!3d-27.1439625!4d-109.330499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maps/search/Osun-Osogbo+Sacred+Grove+in+Nigeria/@9.4845226,1.2644734,4.75z"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maps/place/Great+Mosque+of+Djenne/@15.757223,-12.7784158,5z/data=!4m5!3m4!1s0xe384870ed97208b:0x929503daad9aba1e!8m2!3d13.905169!4d-4.5554155"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maps/place/Borobudur+Temple/@0.3352721,98.1558439,4.38z/data=!4m5!3m4!1s0x2e7a8cf009a7d697:0xdd34334744dc3cb!8m2!3d-7.6078738!4d110.2037513"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maps/place/Mt+Kilimanjaro/@-3.6046963,29.9439537,5.25z/data=!4m5!3m4!1s0x1839fc5a396ea805:0x8e741c478eea6c01!8m2!3d-3.0674247!4d37.355627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maps/d/edit?mid=1pFd9_Vmmld2p49Fp9ebXxjKRwrM0KFg&amp;usp=sharin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maps/place/Sri+Harmandir+Sahib/@32.1813631,65.3211422,4.75z/data=!4m5!3m4!1s0x39197ca8f667bd97:0x604384897626248e!8m2!3d31.6199803!4d74.876484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maps/place/Ukonkivi/@63.2522603,19.8801745,4.5z/data=!4m5!3m4!1s0x45cd038d4bb1b555:0xa66b5d7a66f1f975!8m2!3d68.938778!4d27.29230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maps/place/Uluru/@-24.6135695,124.9551871,4.75z/data=!4m5!3m4!1s0x2b236c2b6d625223:0x43a8cd4d9bc55f21!8m2!3d-25.3444277!4d131.036882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4"/>
          <p:cNvSpPr/>
          <p:nvPr/>
        </p:nvSpPr>
        <p:spPr>
          <a:xfrm>
            <a:off x="0" y="0"/>
            <a:ext cx="9141713"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9" name="Google Shape;89;p14" descr="A person walking on a beach&#10;&#10;Description automatically generated with low confidence"/>
          <p:cNvPicPr preferRelativeResize="0"/>
          <p:nvPr/>
        </p:nvPicPr>
        <p:blipFill rotWithShape="1">
          <a:blip r:embed="rId3">
            <a:alphaModFix/>
          </a:blip>
          <a:srcRect/>
          <a:stretch/>
        </p:blipFill>
        <p:spPr>
          <a:xfrm>
            <a:off x="-2285" y="10"/>
            <a:ext cx="9143999" cy="5143490"/>
          </a:xfrm>
          <a:prstGeom prst="rect">
            <a:avLst/>
          </a:prstGeom>
          <a:noFill/>
          <a:ln>
            <a:noFill/>
          </a:ln>
        </p:spPr>
      </p:pic>
      <p:sp>
        <p:nvSpPr>
          <p:cNvPr id="90" name="Google Shape;90;p14"/>
          <p:cNvSpPr/>
          <p:nvPr/>
        </p:nvSpPr>
        <p:spPr>
          <a:xfrm>
            <a:off x="0" y="1655701"/>
            <a:ext cx="9143999" cy="2371610"/>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4"/>
          <p:cNvSpPr txBox="1">
            <a:spLocks noGrp="1"/>
          </p:cNvSpPr>
          <p:nvPr>
            <p:ph type="ctrTitle"/>
          </p:nvPr>
        </p:nvSpPr>
        <p:spPr>
          <a:xfrm>
            <a:off x="381521" y="198232"/>
            <a:ext cx="8376386" cy="682559"/>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b" anchorCtr="0">
            <a:normAutofit/>
          </a:bodyPr>
          <a:lstStyle/>
          <a:p>
            <a:pPr marL="0" lvl="0" indent="0" algn="ctr" rtl="0">
              <a:lnSpc>
                <a:spcPct val="90000"/>
              </a:lnSpc>
              <a:spcBef>
                <a:spcPts val="0"/>
              </a:spcBef>
              <a:spcAft>
                <a:spcPts val="0"/>
              </a:spcAft>
              <a:buClr>
                <a:srgbClr val="1E4E79"/>
              </a:buClr>
              <a:buSzPts val="3600"/>
              <a:buFont typeface="Georgia"/>
              <a:buNone/>
            </a:pPr>
            <a:r>
              <a:rPr lang="en" sz="3600" b="1">
                <a:solidFill>
                  <a:srgbClr val="1E4E79"/>
                </a:solidFill>
                <a:latin typeface="Georgia"/>
                <a:ea typeface="Georgia"/>
                <a:cs typeface="Georgia"/>
                <a:sym typeface="Georgia"/>
              </a:rPr>
              <a:t>Sacred Places Around the World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ctrTitle"/>
          </p:nvPr>
        </p:nvSpPr>
        <p:spPr>
          <a:xfrm>
            <a:off x="0" y="48400"/>
            <a:ext cx="9144000" cy="1088191"/>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7030A0"/>
              </a:buClr>
              <a:buSzPts val="3200"/>
              <a:buFont typeface="Georgia"/>
              <a:buNone/>
            </a:pPr>
            <a:r>
              <a:rPr lang="en" sz="3200" b="1" u="sng">
                <a:solidFill>
                  <a:srgbClr val="7030A0"/>
                </a:solidFill>
                <a:latin typeface="Georgia"/>
                <a:ea typeface="Georgia"/>
                <a:cs typeface="Georgia"/>
                <a:sym typeface="Georgia"/>
              </a:rPr>
              <a:t>built environment</a:t>
            </a:r>
            <a:r>
              <a:rPr lang="en" sz="3200" b="1">
                <a:solidFill>
                  <a:srgbClr val="7030A0"/>
                </a:solidFill>
                <a:latin typeface="Georgia"/>
                <a:ea typeface="Georgia"/>
                <a:cs typeface="Georgia"/>
                <a:sym typeface="Georgia"/>
              </a:rPr>
              <a:t>: </a:t>
            </a:r>
            <a:r>
              <a:rPr lang="en" sz="3200" b="1">
                <a:latin typeface="Georgia"/>
                <a:ea typeface="Georgia"/>
                <a:cs typeface="Georgia"/>
                <a:sym typeface="Georgia"/>
              </a:rPr>
              <a:t>the human-made environment consisting of structures   </a:t>
            </a:r>
            <a:endParaRPr sz="3200" b="1">
              <a:latin typeface="Georgia"/>
              <a:ea typeface="Georgia"/>
              <a:cs typeface="Georgia"/>
              <a:sym typeface="Georgia"/>
            </a:endParaRPr>
          </a:p>
        </p:txBody>
      </p:sp>
      <p:pic>
        <p:nvPicPr>
          <p:cNvPr id="153" name="Google Shape;153;p23"/>
          <p:cNvPicPr preferRelativeResize="0"/>
          <p:nvPr/>
        </p:nvPicPr>
        <p:blipFill rotWithShape="1">
          <a:blip r:embed="rId3">
            <a:alphaModFix/>
          </a:blip>
          <a:srcRect/>
          <a:stretch/>
        </p:blipFill>
        <p:spPr>
          <a:xfrm>
            <a:off x="1763173" y="1136591"/>
            <a:ext cx="5617653" cy="371592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3903809" y="216833"/>
            <a:ext cx="45228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hlink"/>
              </a:buClr>
              <a:buSzPts val="990"/>
              <a:buFont typeface="Georgia"/>
              <a:buNone/>
            </a:pPr>
            <a:r>
              <a:rPr lang="en" sz="2400" b="1" u="sng">
                <a:solidFill>
                  <a:schemeClr val="hlink"/>
                </a:solidFill>
                <a:latin typeface="Georgia"/>
                <a:ea typeface="Georgia"/>
                <a:cs typeface="Georgia"/>
                <a:sym typeface="Georgia"/>
                <a:hlinkClick r:id="rId3"/>
              </a:rPr>
              <a:t>Salt Lake Temple in Utah </a:t>
            </a:r>
            <a:endParaRPr sz="2400" b="1">
              <a:latin typeface="Georgia"/>
              <a:ea typeface="Georgia"/>
              <a:cs typeface="Georgia"/>
              <a:sym typeface="Georgia"/>
            </a:endParaRPr>
          </a:p>
        </p:txBody>
      </p:sp>
      <p:sp>
        <p:nvSpPr>
          <p:cNvPr id="159" name="Google Shape;159;p24"/>
          <p:cNvSpPr txBox="1">
            <a:spLocks noGrp="1"/>
          </p:cNvSpPr>
          <p:nvPr>
            <p:ph type="body" idx="1"/>
          </p:nvPr>
        </p:nvSpPr>
        <p:spPr>
          <a:xfrm>
            <a:off x="3656170" y="835575"/>
            <a:ext cx="5582100" cy="4175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1200"/>
              </a:spcAft>
              <a:buClr>
                <a:schemeClr val="dk1"/>
              </a:buClr>
              <a:buSzPts val="1800"/>
              <a:buNone/>
            </a:pPr>
            <a:r>
              <a:rPr lang="en" sz="2000">
                <a:solidFill>
                  <a:schemeClr val="dk1"/>
                </a:solidFill>
                <a:latin typeface="Georgia"/>
                <a:ea typeface="Georgia"/>
                <a:cs typeface="Georgia"/>
                <a:sym typeface="Georgia"/>
              </a:rPr>
              <a:t>Utah’s </a:t>
            </a:r>
            <a:r>
              <a:rPr lang="en" sz="2000" b="1">
                <a:solidFill>
                  <a:schemeClr val="dk1"/>
                </a:solidFill>
                <a:latin typeface="Georgia"/>
                <a:ea typeface="Georgia"/>
                <a:cs typeface="Georgia"/>
                <a:sym typeface="Georgia"/>
              </a:rPr>
              <a:t>built environment</a:t>
            </a:r>
            <a:r>
              <a:rPr lang="en" sz="2000">
                <a:solidFill>
                  <a:schemeClr val="dk1"/>
                </a:solidFill>
                <a:latin typeface="Georgia"/>
                <a:ea typeface="Georgia"/>
                <a:cs typeface="Georgia"/>
                <a:sym typeface="Georgia"/>
              </a:rPr>
              <a:t> includes the Salt Lake Temple constructed by The Church of Jesus Christ of Latter-day Saints. Church members consider the temple sacred and a temple recommend is required to enter. Members of The Church of Jesus Christ of Latter-day Saints (Mormons) viewed the building of the temple as a fulfillment of the prophet Isaiah's prophecy. The castle-like battlements surrounding the temple symbolize a separation from the world as well as a protection of the holy ordinances practiced within its walls.</a:t>
            </a:r>
            <a:endParaRPr sz="2000">
              <a:solidFill>
                <a:schemeClr val="dk1"/>
              </a:solidFill>
              <a:latin typeface="Georgia"/>
              <a:ea typeface="Georgia"/>
              <a:cs typeface="Georgia"/>
              <a:sym typeface="Georgia"/>
            </a:endParaRPr>
          </a:p>
        </p:txBody>
      </p:sp>
      <p:pic>
        <p:nvPicPr>
          <p:cNvPr id="160" name="Google Shape;160;p24"/>
          <p:cNvPicPr preferRelativeResize="0"/>
          <p:nvPr/>
        </p:nvPicPr>
        <p:blipFill rotWithShape="1">
          <a:blip r:embed="rId4">
            <a:alphaModFix/>
          </a:blip>
          <a:srcRect/>
          <a:stretch/>
        </p:blipFill>
        <p:spPr>
          <a:xfrm>
            <a:off x="282075" y="193108"/>
            <a:ext cx="3230246" cy="4720723"/>
          </a:xfrm>
          <a:prstGeom prst="rect">
            <a:avLst/>
          </a:prstGeom>
          <a:noFill/>
          <a:ln w="25400" cap="flat" cmpd="sng">
            <a:solidFill>
              <a:srgbClr val="00B0F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68365" y="217149"/>
            <a:ext cx="5366759" cy="923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2060"/>
              </a:buClr>
              <a:buSzPts val="2800"/>
              <a:buFont typeface="Georgia"/>
              <a:buNone/>
            </a:pPr>
            <a:r>
              <a:rPr lang="en" sz="2800" b="1" u="sng">
                <a:solidFill>
                  <a:schemeClr val="hlink"/>
                </a:solidFill>
                <a:latin typeface="Georgia"/>
                <a:ea typeface="Georgia"/>
                <a:cs typeface="Georgia"/>
                <a:sym typeface="Georgia"/>
                <a:hlinkClick r:id="rId3"/>
              </a:rPr>
              <a:t>Baháʼí House of Worship</a:t>
            </a:r>
            <a:endParaRPr sz="2800">
              <a:solidFill>
                <a:srgbClr val="002060"/>
              </a:solidFill>
              <a:latin typeface="Georgia"/>
              <a:ea typeface="Georgia"/>
              <a:cs typeface="Georgia"/>
              <a:sym typeface="Georgia"/>
            </a:endParaRPr>
          </a:p>
          <a:p>
            <a:pPr marL="0" lvl="0" indent="0" algn="ctr" rtl="0">
              <a:lnSpc>
                <a:spcPct val="90000"/>
              </a:lnSpc>
              <a:spcBef>
                <a:spcPts val="0"/>
              </a:spcBef>
              <a:spcAft>
                <a:spcPts val="0"/>
              </a:spcAft>
              <a:buClr>
                <a:srgbClr val="002060"/>
              </a:buClr>
              <a:buSzPts val="2800"/>
              <a:buFont typeface="Georgia"/>
              <a:buNone/>
            </a:pPr>
            <a:r>
              <a:rPr lang="en" sz="2800" b="1" u="sng">
                <a:solidFill>
                  <a:schemeClr val="hlink"/>
                </a:solidFill>
                <a:latin typeface="Georgia"/>
                <a:ea typeface="Georgia"/>
                <a:cs typeface="Georgia"/>
                <a:sym typeface="Georgia"/>
                <a:hlinkClick r:id="rId3"/>
              </a:rPr>
              <a:t>in Chile </a:t>
            </a:r>
            <a:endParaRPr sz="2800" b="1">
              <a:solidFill>
                <a:srgbClr val="002060"/>
              </a:solidFill>
              <a:latin typeface="Georgia"/>
              <a:ea typeface="Georgia"/>
              <a:cs typeface="Georgia"/>
              <a:sym typeface="Georgia"/>
            </a:endParaRPr>
          </a:p>
        </p:txBody>
      </p:sp>
      <p:pic>
        <p:nvPicPr>
          <p:cNvPr id="166" name="Google Shape;166;p25"/>
          <p:cNvPicPr preferRelativeResize="0"/>
          <p:nvPr/>
        </p:nvPicPr>
        <p:blipFill rotWithShape="1">
          <a:blip r:embed="rId4">
            <a:alphaModFix/>
          </a:blip>
          <a:srcRect/>
          <a:stretch/>
        </p:blipFill>
        <p:spPr>
          <a:xfrm>
            <a:off x="361054" y="1387487"/>
            <a:ext cx="4715148" cy="3244333"/>
          </a:xfrm>
          <a:prstGeom prst="rect">
            <a:avLst/>
          </a:prstGeom>
          <a:noFill/>
          <a:ln w="25400" cap="flat" cmpd="sng">
            <a:solidFill>
              <a:srgbClr val="0070C0"/>
            </a:solidFill>
            <a:prstDash val="solid"/>
            <a:round/>
            <a:headEnd type="none" w="sm" len="sm"/>
            <a:tailEnd type="none" w="sm" len="sm"/>
          </a:ln>
        </p:spPr>
      </p:pic>
      <p:sp>
        <p:nvSpPr>
          <p:cNvPr id="167" name="Google Shape;167;p25"/>
          <p:cNvSpPr txBox="1"/>
          <p:nvPr/>
        </p:nvSpPr>
        <p:spPr>
          <a:xfrm>
            <a:off x="5281300" y="161431"/>
            <a:ext cx="372596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Georgia"/>
              <a:buNone/>
            </a:pPr>
            <a:r>
              <a:rPr lang="en" sz="2000">
                <a:solidFill>
                  <a:schemeClr val="dk1"/>
                </a:solidFill>
                <a:latin typeface="Georgia"/>
                <a:ea typeface="Georgia"/>
                <a:cs typeface="Georgia"/>
                <a:sym typeface="Georgia"/>
              </a:rPr>
              <a:t>Chile’s </a:t>
            </a:r>
            <a:r>
              <a:rPr lang="en" sz="2000" b="1">
                <a:solidFill>
                  <a:schemeClr val="dk1"/>
                </a:solidFill>
                <a:latin typeface="Georgia"/>
                <a:ea typeface="Georgia"/>
                <a:cs typeface="Georgia"/>
                <a:sym typeface="Georgia"/>
              </a:rPr>
              <a:t>built environment</a:t>
            </a:r>
            <a:r>
              <a:rPr lang="en" sz="2000">
                <a:solidFill>
                  <a:schemeClr val="dk1"/>
                </a:solidFill>
                <a:latin typeface="Georgia"/>
                <a:ea typeface="Georgia"/>
                <a:cs typeface="Georgia"/>
                <a:sym typeface="Georgia"/>
              </a:rPr>
              <a:t> includes this house of worship that was built for members of the Baháʼí faith. Like all Baháʼí houses of worship, it is open to practitioners of all religions. The sacred writings of the Baháʼí faith as well as other religions can be read and/or chanted inside. One of the main purposes of this Bahá’í Temple is to promote unity by gathering together people of all backgrounds in fellowship, worship, and service.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ctrTitle"/>
          </p:nvPr>
        </p:nvSpPr>
        <p:spPr>
          <a:xfrm>
            <a:off x="0" y="40569"/>
            <a:ext cx="9144000" cy="1130205"/>
          </a:xfrm>
          <a:prstGeom prst="rect">
            <a:avLst/>
          </a:prstGeom>
          <a:noFill/>
          <a:ln>
            <a:noFill/>
          </a:ln>
        </p:spPr>
        <p:txBody>
          <a:bodyPr spcFirstLastPara="1" wrap="square" lIns="91425" tIns="91425" rIns="91425" bIns="91425" anchor="b" anchorCtr="0">
            <a:normAutofit/>
          </a:bodyPr>
          <a:lstStyle/>
          <a:p>
            <a:pPr marL="0" lvl="0" indent="0" algn="ctr" rtl="0">
              <a:lnSpc>
                <a:spcPct val="90000"/>
              </a:lnSpc>
              <a:spcBef>
                <a:spcPts val="0"/>
              </a:spcBef>
              <a:spcAft>
                <a:spcPts val="0"/>
              </a:spcAft>
              <a:buClr>
                <a:srgbClr val="7030A0"/>
              </a:buClr>
              <a:buSzPts val="3200"/>
              <a:buFont typeface="Georgia"/>
              <a:buNone/>
            </a:pPr>
            <a:r>
              <a:rPr lang="en" sz="3200" b="1" u="sng">
                <a:solidFill>
                  <a:srgbClr val="7030A0"/>
                </a:solidFill>
                <a:latin typeface="Georgia"/>
                <a:ea typeface="Georgia"/>
                <a:cs typeface="Georgia"/>
                <a:sym typeface="Georgia"/>
              </a:rPr>
              <a:t>pilgrimage</a:t>
            </a:r>
            <a:r>
              <a:rPr lang="en" sz="3200" b="1">
                <a:solidFill>
                  <a:srgbClr val="7030A0"/>
                </a:solidFill>
                <a:latin typeface="Georgia"/>
                <a:ea typeface="Georgia"/>
                <a:cs typeface="Georgia"/>
                <a:sym typeface="Georgia"/>
              </a:rPr>
              <a:t>: </a:t>
            </a:r>
            <a:r>
              <a:rPr lang="en" sz="3200" b="1">
                <a:latin typeface="Georgia"/>
                <a:ea typeface="Georgia"/>
                <a:cs typeface="Georgia"/>
                <a:sym typeface="Georgia"/>
              </a:rPr>
              <a:t>a journey to a sacred</a:t>
            </a:r>
            <a:br>
              <a:rPr lang="en" sz="3200" b="1">
                <a:latin typeface="Georgia"/>
                <a:ea typeface="Georgia"/>
                <a:cs typeface="Georgia"/>
                <a:sym typeface="Georgia"/>
              </a:rPr>
            </a:br>
            <a:r>
              <a:rPr lang="en" sz="3200" b="1">
                <a:latin typeface="Georgia"/>
                <a:ea typeface="Georgia"/>
                <a:cs typeface="Georgia"/>
                <a:sym typeface="Georgia"/>
              </a:rPr>
              <a:t>place for spiritual reasons </a:t>
            </a:r>
            <a:endParaRPr sz="3200" b="1">
              <a:latin typeface="Georgia"/>
              <a:ea typeface="Georgia"/>
              <a:cs typeface="Georgia"/>
              <a:sym typeface="Georgia"/>
            </a:endParaRPr>
          </a:p>
        </p:txBody>
      </p:sp>
      <p:pic>
        <p:nvPicPr>
          <p:cNvPr id="173" name="Google Shape;173;p26"/>
          <p:cNvPicPr preferRelativeResize="0"/>
          <p:nvPr/>
        </p:nvPicPr>
        <p:blipFill rotWithShape="1">
          <a:blip r:embed="rId3">
            <a:alphaModFix/>
          </a:blip>
          <a:srcRect/>
          <a:stretch/>
        </p:blipFill>
        <p:spPr>
          <a:xfrm>
            <a:off x="2070635" y="1247687"/>
            <a:ext cx="5002729" cy="36732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4140400" y="321425"/>
            <a:ext cx="43185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hlink"/>
              </a:buClr>
              <a:buSzPts val="990"/>
              <a:buFont typeface="Georgia"/>
              <a:buNone/>
            </a:pPr>
            <a:r>
              <a:rPr lang="en" sz="2820" b="1" u="sng">
                <a:solidFill>
                  <a:schemeClr val="hlink"/>
                </a:solidFill>
                <a:latin typeface="Georgia"/>
                <a:ea typeface="Georgia"/>
                <a:cs typeface="Georgia"/>
                <a:sym typeface="Georgia"/>
                <a:hlinkClick r:id="rId3"/>
              </a:rPr>
              <a:t>Lourdes in France </a:t>
            </a:r>
            <a:endParaRPr sz="2820" b="1">
              <a:latin typeface="Georgia"/>
              <a:ea typeface="Georgia"/>
              <a:cs typeface="Georgia"/>
              <a:sym typeface="Georgia"/>
            </a:endParaRPr>
          </a:p>
        </p:txBody>
      </p:sp>
      <p:sp>
        <p:nvSpPr>
          <p:cNvPr id="179" name="Google Shape;179;p27"/>
          <p:cNvSpPr txBox="1">
            <a:spLocks noGrp="1"/>
          </p:cNvSpPr>
          <p:nvPr>
            <p:ph type="body" idx="1"/>
          </p:nvPr>
        </p:nvSpPr>
        <p:spPr>
          <a:xfrm>
            <a:off x="4064200" y="1015950"/>
            <a:ext cx="4705500" cy="3416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1200"/>
              </a:spcAft>
              <a:buClr>
                <a:schemeClr val="dk1"/>
              </a:buClr>
              <a:buSzPts val="1800"/>
              <a:buNone/>
            </a:pPr>
            <a:r>
              <a:rPr lang="en" sz="2000">
                <a:solidFill>
                  <a:schemeClr val="dk1"/>
                </a:solidFill>
                <a:latin typeface="Georgia"/>
                <a:ea typeface="Georgia"/>
                <a:cs typeface="Georgia"/>
                <a:sym typeface="Georgia"/>
              </a:rPr>
              <a:t>The Sanctuary of Our Lady of Lourdes is an important </a:t>
            </a:r>
            <a:r>
              <a:rPr lang="en" sz="2000" b="1">
                <a:solidFill>
                  <a:schemeClr val="dk1"/>
                </a:solidFill>
                <a:latin typeface="Georgia"/>
                <a:ea typeface="Georgia"/>
                <a:cs typeface="Georgia"/>
                <a:sym typeface="Georgia"/>
              </a:rPr>
              <a:t>pilgrimage </a:t>
            </a:r>
            <a:r>
              <a:rPr lang="en" sz="2000">
                <a:solidFill>
                  <a:schemeClr val="dk1"/>
                </a:solidFill>
                <a:latin typeface="Georgia"/>
                <a:ea typeface="Georgia"/>
                <a:cs typeface="Georgia"/>
                <a:sym typeface="Georgia"/>
              </a:rPr>
              <a:t>site for Roman Catholics. It is the largest healing shrine in Christendom. Millions of sick pilgrims travel to Lourdes due to the reported healing powers of its water. People who cannot make the pilgrimage may send for healing waters for use in their own homes or request prayers to be said.       </a:t>
            </a:r>
            <a:endParaRPr sz="2000">
              <a:solidFill>
                <a:schemeClr val="dk1"/>
              </a:solidFill>
              <a:latin typeface="Georgia"/>
              <a:ea typeface="Georgia"/>
              <a:cs typeface="Georgia"/>
              <a:sym typeface="Georgia"/>
            </a:endParaRPr>
          </a:p>
        </p:txBody>
      </p:sp>
      <p:pic>
        <p:nvPicPr>
          <p:cNvPr id="180" name="Google Shape;180;p27"/>
          <p:cNvPicPr preferRelativeResize="0"/>
          <p:nvPr/>
        </p:nvPicPr>
        <p:blipFill rotWithShape="1">
          <a:blip r:embed="rId4">
            <a:alphaModFix/>
          </a:blip>
          <a:srcRect/>
          <a:stretch/>
        </p:blipFill>
        <p:spPr>
          <a:xfrm>
            <a:off x="560388" y="245225"/>
            <a:ext cx="3100525" cy="4653050"/>
          </a:xfrm>
          <a:prstGeom prst="rect">
            <a:avLst/>
          </a:prstGeom>
          <a:noFill/>
          <a:ln w="25400" cap="flat" cmpd="sng">
            <a:solidFill>
              <a:srgbClr val="7030A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435100" y="445025"/>
            <a:ext cx="45768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90000"/>
              </a:lnSpc>
              <a:spcBef>
                <a:spcPts val="0"/>
              </a:spcBef>
              <a:spcAft>
                <a:spcPts val="0"/>
              </a:spcAft>
              <a:buClr>
                <a:schemeClr val="hlink"/>
              </a:buClr>
              <a:buSzPct val="99301"/>
              <a:buFont typeface="Georgia"/>
              <a:buNone/>
            </a:pPr>
            <a:r>
              <a:rPr lang="en" sz="3133" b="1" u="sng">
                <a:solidFill>
                  <a:schemeClr val="hlink"/>
                </a:solidFill>
                <a:latin typeface="Georgia"/>
                <a:ea typeface="Georgia"/>
                <a:cs typeface="Georgia"/>
                <a:sym typeface="Georgia"/>
                <a:hlinkClick r:id="rId3"/>
              </a:rPr>
              <a:t>Kaaba in Saudi Arabia</a:t>
            </a:r>
            <a:r>
              <a:rPr lang="en" u="sng">
                <a:solidFill>
                  <a:schemeClr val="hlink"/>
                </a:solidFill>
                <a:latin typeface="Georgia"/>
                <a:ea typeface="Georgia"/>
                <a:cs typeface="Georgia"/>
                <a:sym typeface="Georgia"/>
                <a:hlinkClick r:id="rId3"/>
              </a:rPr>
              <a:t> </a:t>
            </a:r>
            <a:endParaRPr>
              <a:latin typeface="Georgia"/>
              <a:ea typeface="Georgia"/>
              <a:cs typeface="Georgia"/>
              <a:sym typeface="Georgia"/>
            </a:endParaRPr>
          </a:p>
        </p:txBody>
      </p:sp>
      <p:sp>
        <p:nvSpPr>
          <p:cNvPr id="186" name="Google Shape;186;p28"/>
          <p:cNvSpPr txBox="1">
            <a:spLocks noGrp="1"/>
          </p:cNvSpPr>
          <p:nvPr>
            <p:ph type="body" idx="1"/>
          </p:nvPr>
        </p:nvSpPr>
        <p:spPr>
          <a:xfrm>
            <a:off x="5287200" y="291963"/>
            <a:ext cx="3856800" cy="4775692"/>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018"/>
              <a:buNone/>
            </a:pPr>
            <a:r>
              <a:rPr lang="en" sz="2000">
                <a:solidFill>
                  <a:schemeClr val="dk1"/>
                </a:solidFill>
                <a:latin typeface="Georgia"/>
                <a:ea typeface="Georgia"/>
                <a:cs typeface="Georgia"/>
                <a:sym typeface="Georgia"/>
              </a:rPr>
              <a:t>The Kaaba is the most </a:t>
            </a:r>
            <a:r>
              <a:rPr lang="en" sz="2000" b="1">
                <a:solidFill>
                  <a:schemeClr val="dk1"/>
                </a:solidFill>
                <a:latin typeface="Georgia"/>
                <a:ea typeface="Georgia"/>
                <a:cs typeface="Georgia"/>
                <a:sym typeface="Georgia"/>
              </a:rPr>
              <a:t>sacred place </a:t>
            </a:r>
            <a:r>
              <a:rPr lang="en" sz="2000">
                <a:solidFill>
                  <a:schemeClr val="dk1"/>
                </a:solidFill>
                <a:latin typeface="Georgia"/>
                <a:ea typeface="Georgia"/>
                <a:cs typeface="Georgia"/>
                <a:sym typeface="Georgia"/>
              </a:rPr>
              <a:t>in Islam. It is the cubic stone building in the Court of the Great Mosque of Mecca. Muslims face in the direction of the Kaaba when praying five times a day. </a:t>
            </a:r>
            <a:endParaRPr/>
          </a:p>
          <a:p>
            <a:pPr marL="0" lvl="0" indent="0" algn="l" rtl="0">
              <a:lnSpc>
                <a:spcPct val="95000"/>
              </a:lnSpc>
              <a:spcBef>
                <a:spcPts val="1200"/>
              </a:spcBef>
              <a:spcAft>
                <a:spcPts val="1200"/>
              </a:spcAft>
              <a:buClr>
                <a:schemeClr val="dk1"/>
              </a:buClr>
              <a:buSzPts val="1018"/>
              <a:buNone/>
            </a:pPr>
            <a:r>
              <a:rPr lang="en" sz="2000">
                <a:solidFill>
                  <a:schemeClr val="dk1"/>
                </a:solidFill>
                <a:latin typeface="Georgia"/>
                <a:ea typeface="Georgia"/>
                <a:cs typeface="Georgia"/>
                <a:sym typeface="Georgia"/>
              </a:rPr>
              <a:t>Muslims are supposed to make a </a:t>
            </a:r>
            <a:r>
              <a:rPr lang="en" sz="2000" b="1">
                <a:solidFill>
                  <a:schemeClr val="dk1"/>
                </a:solidFill>
                <a:latin typeface="Georgia"/>
                <a:ea typeface="Georgia"/>
                <a:cs typeface="Georgia"/>
                <a:sym typeface="Georgia"/>
              </a:rPr>
              <a:t>pilgrimage </a:t>
            </a:r>
            <a:r>
              <a:rPr lang="en" sz="2000">
                <a:solidFill>
                  <a:schemeClr val="dk1"/>
                </a:solidFill>
                <a:latin typeface="Georgia"/>
                <a:ea typeface="Georgia"/>
                <a:cs typeface="Georgia"/>
                <a:sym typeface="Georgia"/>
              </a:rPr>
              <a:t>to the Kaaba in Mecca at least once in their lifetime. Muslims regard the Kaaba as a holy site, believing that the Prophet Abraham and his son, Ishmael raised the foundations of the Kaaba.      </a:t>
            </a:r>
            <a:endParaRPr sz="2000">
              <a:solidFill>
                <a:schemeClr val="dk1"/>
              </a:solidFill>
              <a:latin typeface="Georgia"/>
              <a:ea typeface="Georgia"/>
              <a:cs typeface="Georgia"/>
              <a:sym typeface="Georgia"/>
            </a:endParaRPr>
          </a:p>
        </p:txBody>
      </p:sp>
      <p:pic>
        <p:nvPicPr>
          <p:cNvPr id="187" name="Google Shape;187;p28"/>
          <p:cNvPicPr preferRelativeResize="0"/>
          <p:nvPr/>
        </p:nvPicPr>
        <p:blipFill rotWithShape="1">
          <a:blip r:embed="rId4">
            <a:alphaModFix/>
          </a:blip>
          <a:srcRect/>
          <a:stretch/>
        </p:blipFill>
        <p:spPr>
          <a:xfrm>
            <a:off x="460663" y="1350151"/>
            <a:ext cx="4576702" cy="3051125"/>
          </a:xfrm>
          <a:prstGeom prst="rect">
            <a:avLst/>
          </a:prstGeom>
          <a:noFill/>
          <a:ln w="25400" cap="flat" cmpd="sng">
            <a:solidFill>
              <a:srgbClr val="7030A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337742" y="259135"/>
            <a:ext cx="43815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hlink"/>
              </a:buClr>
              <a:buSzPts val="2800"/>
              <a:buFont typeface="Georgia"/>
              <a:buNone/>
            </a:pPr>
            <a:r>
              <a:rPr lang="en" sz="2800" b="1" u="sng">
                <a:solidFill>
                  <a:schemeClr val="hlink"/>
                </a:solidFill>
                <a:latin typeface="Georgia"/>
                <a:ea typeface="Georgia"/>
                <a:cs typeface="Georgia"/>
                <a:sym typeface="Georgia"/>
                <a:hlinkClick r:id="rId3"/>
              </a:rPr>
              <a:t>Gangotri Glacier</a:t>
            </a:r>
            <a:br>
              <a:rPr lang="en" sz="2800" b="1" u="sng">
                <a:solidFill>
                  <a:schemeClr val="hlink"/>
                </a:solidFill>
                <a:latin typeface="Georgia"/>
                <a:ea typeface="Georgia"/>
                <a:cs typeface="Georgia"/>
                <a:sym typeface="Georgia"/>
                <a:hlinkClick r:id="rId3"/>
              </a:rPr>
            </a:br>
            <a:r>
              <a:rPr lang="en" sz="2800" b="1" u="sng">
                <a:solidFill>
                  <a:schemeClr val="hlink"/>
                </a:solidFill>
                <a:latin typeface="Georgia"/>
                <a:ea typeface="Georgia"/>
                <a:cs typeface="Georgia"/>
                <a:sym typeface="Georgia"/>
                <a:hlinkClick r:id="rId3"/>
              </a:rPr>
              <a:t>in India</a:t>
            </a:r>
            <a:endParaRPr sz="2800" b="1">
              <a:latin typeface="Georgia"/>
              <a:ea typeface="Georgia"/>
              <a:cs typeface="Georgia"/>
              <a:sym typeface="Georgia"/>
            </a:endParaRPr>
          </a:p>
        </p:txBody>
      </p:sp>
      <p:sp>
        <p:nvSpPr>
          <p:cNvPr id="193" name="Google Shape;193;p29"/>
          <p:cNvSpPr txBox="1">
            <a:spLocks noGrp="1"/>
          </p:cNvSpPr>
          <p:nvPr>
            <p:ph type="body" idx="1"/>
          </p:nvPr>
        </p:nvSpPr>
        <p:spPr>
          <a:xfrm>
            <a:off x="5633350" y="291450"/>
            <a:ext cx="3294600" cy="45606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1200"/>
              </a:spcAft>
              <a:buClr>
                <a:schemeClr val="dk1"/>
              </a:buClr>
              <a:buSzPts val="1800"/>
              <a:buNone/>
            </a:pPr>
            <a:r>
              <a:rPr lang="en" sz="1500">
                <a:solidFill>
                  <a:schemeClr val="dk1"/>
                </a:solidFill>
              </a:rPr>
              <a:t>  </a:t>
            </a:r>
            <a:endParaRPr sz="1500"/>
          </a:p>
        </p:txBody>
      </p:sp>
      <p:sp>
        <p:nvSpPr>
          <p:cNvPr id="194" name="Google Shape;194;p29"/>
          <p:cNvSpPr txBox="1"/>
          <p:nvPr/>
        </p:nvSpPr>
        <p:spPr>
          <a:xfrm>
            <a:off x="5993675" y="403825"/>
            <a:ext cx="2838600" cy="4002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5" name="Google Shape;195;p29"/>
          <p:cNvSpPr txBox="1"/>
          <p:nvPr/>
        </p:nvSpPr>
        <p:spPr>
          <a:xfrm>
            <a:off x="4899404" y="94882"/>
            <a:ext cx="4093200" cy="5109061"/>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202122"/>
              </a:buClr>
              <a:buSzPts val="2000"/>
              <a:buFont typeface="Georgia"/>
              <a:buNone/>
            </a:pPr>
            <a:r>
              <a:rPr lang="en" sz="2000">
                <a:solidFill>
                  <a:srgbClr val="202122"/>
                </a:solidFill>
                <a:latin typeface="Georgia"/>
                <a:ea typeface="Georgia"/>
                <a:cs typeface="Georgia"/>
                <a:sym typeface="Georgia"/>
              </a:rPr>
              <a:t>The Gangotri Glacier in India is a </a:t>
            </a:r>
            <a:r>
              <a:rPr lang="en" sz="2000" b="1">
                <a:solidFill>
                  <a:srgbClr val="202122"/>
                </a:solidFill>
                <a:latin typeface="Georgia"/>
                <a:ea typeface="Georgia"/>
                <a:cs typeface="Georgia"/>
                <a:sym typeface="Georgia"/>
              </a:rPr>
              <a:t>pilgrimage </a:t>
            </a:r>
            <a:r>
              <a:rPr lang="en" sz="2000">
                <a:solidFill>
                  <a:srgbClr val="202122"/>
                </a:solidFill>
                <a:latin typeface="Georgia"/>
                <a:ea typeface="Georgia"/>
                <a:cs typeface="Georgia"/>
                <a:sym typeface="Georgia"/>
              </a:rPr>
              <a:t>site for Hindus. Hindu pilgrims engage in the holy ritual of bathing in the glacier’s icy waters to wash away sin and ensure eternal happiness. The holy Ganges River originates from the Gangotri Glacier. Hindu scriptures teach that the waters of the Ganges purifies the soul, while ancient myths claim that the Ganges River is the embodiment of the goddess </a:t>
            </a:r>
            <a:r>
              <a:rPr lang="en" sz="2000" i="1">
                <a:solidFill>
                  <a:srgbClr val="202122"/>
                </a:solidFill>
                <a:latin typeface="Georgia"/>
                <a:ea typeface="Georgia"/>
                <a:cs typeface="Georgia"/>
                <a:sym typeface="Georgia"/>
              </a:rPr>
              <a:t>Ganga. </a:t>
            </a:r>
            <a:r>
              <a:rPr lang="en" sz="2000">
                <a:solidFill>
                  <a:srgbClr val="202122"/>
                </a:solidFill>
                <a:latin typeface="Georgia"/>
                <a:ea typeface="Georgia"/>
                <a:cs typeface="Georgia"/>
                <a:sym typeface="Georgia"/>
              </a:rPr>
              <a:t>Due to its sacred status, people who live along the banks of the river share a strong spiritual connection.</a:t>
            </a:r>
            <a:endParaRPr sz="2000">
              <a:solidFill>
                <a:schemeClr val="dk1"/>
              </a:solidFill>
              <a:latin typeface="Georgia"/>
              <a:ea typeface="Georgia"/>
              <a:cs typeface="Georgia"/>
              <a:sym typeface="Georgia"/>
            </a:endParaRPr>
          </a:p>
        </p:txBody>
      </p:sp>
      <p:pic>
        <p:nvPicPr>
          <p:cNvPr id="196" name="Google Shape;196;p29"/>
          <p:cNvPicPr preferRelativeResize="0"/>
          <p:nvPr/>
        </p:nvPicPr>
        <p:blipFill rotWithShape="1">
          <a:blip r:embed="rId4">
            <a:alphaModFix/>
          </a:blip>
          <a:srcRect/>
          <a:stretch/>
        </p:blipFill>
        <p:spPr>
          <a:xfrm>
            <a:off x="268454" y="1468132"/>
            <a:ext cx="4520076" cy="2943676"/>
          </a:xfrm>
          <a:prstGeom prst="rect">
            <a:avLst/>
          </a:prstGeom>
          <a:noFill/>
          <a:ln w="25400" cap="flat" cmpd="sng">
            <a:solidFill>
              <a:schemeClr val="lt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ctrTitle"/>
          </p:nvPr>
        </p:nvSpPr>
        <p:spPr>
          <a:xfrm>
            <a:off x="0" y="-244635"/>
            <a:ext cx="9144000" cy="13026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7030A0"/>
              </a:buClr>
              <a:buSzPts val="990"/>
              <a:buFont typeface="Georgia"/>
              <a:buNone/>
            </a:pPr>
            <a:r>
              <a:rPr lang="en" sz="3200" b="1" u="sng">
                <a:solidFill>
                  <a:srgbClr val="7030A0"/>
                </a:solidFill>
                <a:latin typeface="Georgia"/>
                <a:ea typeface="Georgia"/>
                <a:cs typeface="Georgia"/>
                <a:sym typeface="Georgia"/>
              </a:rPr>
              <a:t>indigenous people</a:t>
            </a:r>
            <a:r>
              <a:rPr lang="en" sz="3200" b="1">
                <a:solidFill>
                  <a:srgbClr val="7030A0"/>
                </a:solidFill>
                <a:latin typeface="Georgia"/>
                <a:ea typeface="Georgia"/>
                <a:cs typeface="Georgia"/>
                <a:sym typeface="Georgia"/>
              </a:rPr>
              <a:t>: </a:t>
            </a:r>
            <a:r>
              <a:rPr lang="en" sz="3200" b="1">
                <a:latin typeface="Georgia"/>
                <a:ea typeface="Georgia"/>
                <a:cs typeface="Georgia"/>
                <a:sym typeface="Georgia"/>
              </a:rPr>
              <a:t>original inhabitants</a:t>
            </a:r>
            <a:br>
              <a:rPr lang="en" sz="3200" b="1">
                <a:latin typeface="Georgia"/>
                <a:ea typeface="Georgia"/>
                <a:cs typeface="Georgia"/>
                <a:sym typeface="Georgia"/>
              </a:rPr>
            </a:br>
            <a:r>
              <a:rPr lang="en" sz="3200" b="1">
                <a:latin typeface="Georgia"/>
                <a:ea typeface="Georgia"/>
                <a:cs typeface="Georgia"/>
                <a:sym typeface="Georgia"/>
              </a:rPr>
              <a:t>of the land </a:t>
            </a:r>
            <a:endParaRPr sz="3200" b="1">
              <a:latin typeface="Georgia"/>
              <a:ea typeface="Georgia"/>
              <a:cs typeface="Georgia"/>
              <a:sym typeface="Georgia"/>
            </a:endParaRPr>
          </a:p>
        </p:txBody>
      </p:sp>
      <p:pic>
        <p:nvPicPr>
          <p:cNvPr id="202" name="Google Shape;202;p30"/>
          <p:cNvPicPr preferRelativeResize="0"/>
          <p:nvPr/>
        </p:nvPicPr>
        <p:blipFill rotWithShape="1">
          <a:blip r:embed="rId3">
            <a:alphaModFix/>
          </a:blip>
          <a:srcRect/>
          <a:stretch/>
        </p:blipFill>
        <p:spPr>
          <a:xfrm>
            <a:off x="1787501" y="1122668"/>
            <a:ext cx="5773674" cy="3846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ctrTitle"/>
          </p:nvPr>
        </p:nvSpPr>
        <p:spPr>
          <a:xfrm>
            <a:off x="183513" y="210800"/>
            <a:ext cx="8520600" cy="1379400"/>
          </a:xfrm>
          <a:prstGeom prst="rect">
            <a:avLst/>
          </a:prstGeom>
          <a:noFill/>
          <a:ln>
            <a:noFill/>
          </a:ln>
        </p:spPr>
        <p:txBody>
          <a:bodyPr spcFirstLastPara="1" wrap="square" lIns="91425" tIns="91425" rIns="91425" bIns="91425" anchor="b" anchorCtr="0">
            <a:noAutofit/>
          </a:bodyPr>
          <a:lstStyle/>
          <a:p>
            <a:pPr marL="457200" lvl="0" indent="0" algn="ctr" rtl="0">
              <a:lnSpc>
                <a:spcPct val="90000"/>
              </a:lnSpc>
              <a:spcBef>
                <a:spcPts val="0"/>
              </a:spcBef>
              <a:spcAft>
                <a:spcPts val="0"/>
              </a:spcAft>
              <a:buClr>
                <a:schemeClr val="dk1"/>
              </a:buClr>
              <a:buSzPts val="891"/>
              <a:buFont typeface="Arial"/>
              <a:buNone/>
            </a:pPr>
            <a:r>
              <a:rPr lang="en" sz="3200" b="1" u="sng">
                <a:solidFill>
                  <a:srgbClr val="7030A0"/>
                </a:solidFill>
                <a:latin typeface="Georgia"/>
                <a:ea typeface="Georgia"/>
                <a:cs typeface="Georgia"/>
                <a:sym typeface="Georgia"/>
              </a:rPr>
              <a:t>indigenous sacred place</a:t>
            </a:r>
            <a:r>
              <a:rPr lang="en" sz="3200" b="1">
                <a:solidFill>
                  <a:srgbClr val="7030A0"/>
                </a:solidFill>
                <a:latin typeface="Georgia"/>
                <a:ea typeface="Georgia"/>
                <a:cs typeface="Georgia"/>
                <a:sym typeface="Georgia"/>
              </a:rPr>
              <a:t>: </a:t>
            </a:r>
            <a:r>
              <a:rPr lang="en" sz="3200" b="1">
                <a:latin typeface="Georgia"/>
                <a:ea typeface="Georgia"/>
                <a:cs typeface="Georgia"/>
                <a:sym typeface="Georgia"/>
              </a:rPr>
              <a:t>a location that is considered holy or spiritual by the original inhabitants of the land  </a:t>
            </a:r>
            <a:endParaRPr sz="3200" b="1">
              <a:latin typeface="Georgia"/>
              <a:ea typeface="Georgia"/>
              <a:cs typeface="Georgia"/>
              <a:sym typeface="Georgia"/>
            </a:endParaRPr>
          </a:p>
        </p:txBody>
      </p:sp>
      <p:pic>
        <p:nvPicPr>
          <p:cNvPr id="208" name="Google Shape;208;p31"/>
          <p:cNvPicPr preferRelativeResize="0"/>
          <p:nvPr/>
        </p:nvPicPr>
        <p:blipFill rotWithShape="1">
          <a:blip r:embed="rId3">
            <a:alphaModFix/>
          </a:blip>
          <a:srcRect/>
          <a:stretch/>
        </p:blipFill>
        <p:spPr>
          <a:xfrm>
            <a:off x="2862841" y="1590200"/>
            <a:ext cx="2986745" cy="3342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311701" y="445025"/>
            <a:ext cx="4077926"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hlink"/>
              </a:buClr>
              <a:buSzPts val="2800"/>
              <a:buFont typeface="Georgia"/>
              <a:buNone/>
            </a:pPr>
            <a:r>
              <a:rPr lang="en" sz="2800" b="1" u="sng">
                <a:solidFill>
                  <a:schemeClr val="hlink"/>
                </a:solidFill>
                <a:latin typeface="Georgia"/>
                <a:ea typeface="Georgia"/>
                <a:cs typeface="Georgia"/>
                <a:sym typeface="Georgia"/>
                <a:hlinkClick r:id="rId3"/>
              </a:rPr>
              <a:t>Pirá Paraná River</a:t>
            </a:r>
            <a:br>
              <a:rPr lang="en" sz="2800" b="1" u="sng">
                <a:solidFill>
                  <a:schemeClr val="hlink"/>
                </a:solidFill>
                <a:latin typeface="Georgia"/>
                <a:ea typeface="Georgia"/>
                <a:cs typeface="Georgia"/>
                <a:sym typeface="Georgia"/>
                <a:hlinkClick r:id="rId3"/>
              </a:rPr>
            </a:br>
            <a:r>
              <a:rPr lang="en" sz="2800" b="1" u="sng">
                <a:solidFill>
                  <a:schemeClr val="hlink"/>
                </a:solidFill>
                <a:latin typeface="Georgia"/>
                <a:ea typeface="Georgia"/>
                <a:cs typeface="Georgia"/>
                <a:sym typeface="Georgia"/>
                <a:hlinkClick r:id="rId3"/>
              </a:rPr>
              <a:t>in Colombia </a:t>
            </a:r>
            <a:endParaRPr sz="2800" b="1">
              <a:latin typeface="Georgia"/>
              <a:ea typeface="Georgia"/>
              <a:cs typeface="Georgia"/>
              <a:sym typeface="Georgia"/>
            </a:endParaRPr>
          </a:p>
        </p:txBody>
      </p:sp>
      <p:sp>
        <p:nvSpPr>
          <p:cNvPr id="214" name="Google Shape;214;p32"/>
          <p:cNvSpPr txBox="1">
            <a:spLocks noGrp="1"/>
          </p:cNvSpPr>
          <p:nvPr>
            <p:ph type="body" idx="1"/>
          </p:nvPr>
        </p:nvSpPr>
        <p:spPr>
          <a:xfrm>
            <a:off x="4648912" y="-25638"/>
            <a:ext cx="4356000" cy="516913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800"/>
              <a:buNone/>
            </a:pPr>
            <a:r>
              <a:rPr lang="en" sz="2000">
                <a:solidFill>
                  <a:schemeClr val="dk1"/>
                </a:solidFill>
                <a:latin typeface="Georgia"/>
                <a:ea typeface="Georgia"/>
                <a:cs typeface="Georgia"/>
                <a:sym typeface="Georgia"/>
              </a:rPr>
              <a:t>The Pirá Paraná River is home to 2,000 </a:t>
            </a:r>
            <a:r>
              <a:rPr lang="en" sz="2000" b="1">
                <a:solidFill>
                  <a:schemeClr val="dk1"/>
                </a:solidFill>
                <a:latin typeface="Georgia"/>
                <a:ea typeface="Georgia"/>
                <a:cs typeface="Georgia"/>
                <a:sym typeface="Georgia"/>
              </a:rPr>
              <a:t>indigenous </a:t>
            </a:r>
            <a:r>
              <a:rPr lang="en" sz="2000">
                <a:solidFill>
                  <a:schemeClr val="dk1"/>
                </a:solidFill>
                <a:latin typeface="Georgia"/>
                <a:ea typeface="Georgia"/>
                <a:cs typeface="Georgia"/>
                <a:sym typeface="Georgia"/>
              </a:rPr>
              <a:t>people belonging to seven different ethnic communities. The Pirá Paraná River forms the heart of an</a:t>
            </a:r>
            <a:r>
              <a:rPr lang="en" sz="2000" b="1">
                <a:solidFill>
                  <a:schemeClr val="dk1"/>
                </a:solidFill>
                <a:latin typeface="Georgia"/>
                <a:ea typeface="Georgia"/>
                <a:cs typeface="Georgia"/>
                <a:sym typeface="Georgia"/>
              </a:rPr>
              <a:t> indigenous sacred place</a:t>
            </a:r>
            <a:r>
              <a:rPr lang="en" sz="2000">
                <a:solidFill>
                  <a:schemeClr val="dk1"/>
                </a:solidFill>
                <a:latin typeface="Georgia"/>
                <a:ea typeface="Georgia"/>
                <a:cs typeface="Georgia"/>
                <a:sym typeface="Georgia"/>
              </a:rPr>
              <a:t> called Hee Yaia Godo ~Bakari (territory of the Jaguar Shamans of Yuruparí). The indigenous people of this area stated, “This great Yuruparí territory is also like a human body that breathes, feels and has organs that enable it to function and live. The organs of this territory are places that we consider sacred; they are places that contain vital and spiritual energy that nurtures all living beings in the surroundings.”</a:t>
            </a:r>
            <a:endParaRPr sz="2000">
              <a:solidFill>
                <a:schemeClr val="dk1"/>
              </a:solidFill>
              <a:latin typeface="Georgia"/>
              <a:ea typeface="Georgia"/>
              <a:cs typeface="Georgia"/>
              <a:sym typeface="Georgia"/>
            </a:endParaRPr>
          </a:p>
          <a:p>
            <a:pPr marL="0" lvl="0" indent="0" algn="l" rtl="0">
              <a:lnSpc>
                <a:spcPct val="90000"/>
              </a:lnSpc>
              <a:spcBef>
                <a:spcPts val="1200"/>
              </a:spcBef>
              <a:spcAft>
                <a:spcPts val="1200"/>
              </a:spcAft>
              <a:buClr>
                <a:schemeClr val="dk1"/>
              </a:buClr>
              <a:buSzPts val="1800"/>
              <a:buNone/>
            </a:pPr>
            <a:r>
              <a:rPr lang="en" sz="2000">
                <a:solidFill>
                  <a:schemeClr val="dk1"/>
                </a:solidFill>
                <a:latin typeface="Georgia"/>
                <a:ea typeface="Georgia"/>
                <a:cs typeface="Georgia"/>
                <a:sym typeface="Georgia"/>
              </a:rPr>
              <a:t>     </a:t>
            </a:r>
            <a:endParaRPr sz="2000">
              <a:latin typeface="Georgia"/>
              <a:ea typeface="Georgia"/>
              <a:cs typeface="Georgia"/>
              <a:sym typeface="Georgia"/>
            </a:endParaRPr>
          </a:p>
        </p:txBody>
      </p:sp>
      <p:pic>
        <p:nvPicPr>
          <p:cNvPr id="215" name="Google Shape;215;p32"/>
          <p:cNvPicPr preferRelativeResize="0"/>
          <p:nvPr/>
        </p:nvPicPr>
        <p:blipFill rotWithShape="1">
          <a:blip r:embed="rId4">
            <a:alphaModFix/>
          </a:blip>
          <a:srcRect/>
          <a:stretch/>
        </p:blipFill>
        <p:spPr>
          <a:xfrm>
            <a:off x="406025" y="1533400"/>
            <a:ext cx="3983601" cy="2646775"/>
          </a:xfrm>
          <a:prstGeom prst="rect">
            <a:avLst/>
          </a:prstGeom>
          <a:noFill/>
          <a:ln w="25400" cap="flat" cmpd="sng">
            <a:solidFill>
              <a:srgbClr val="7030A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ctrTitle"/>
          </p:nvPr>
        </p:nvSpPr>
        <p:spPr>
          <a:xfrm>
            <a:off x="-2" y="475653"/>
            <a:ext cx="9143999" cy="760576"/>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endParaRPr/>
          </a:p>
          <a:p>
            <a:pPr marL="0" lvl="0" indent="0" algn="ctr" rtl="0">
              <a:lnSpc>
                <a:spcPct val="90000"/>
              </a:lnSpc>
              <a:spcBef>
                <a:spcPts val="0"/>
              </a:spcBef>
              <a:spcAft>
                <a:spcPts val="0"/>
              </a:spcAft>
              <a:buClr>
                <a:schemeClr val="dk1"/>
              </a:buClr>
              <a:buSzPct val="100000"/>
              <a:buFont typeface="Georgia"/>
              <a:buNone/>
            </a:pPr>
            <a:r>
              <a:rPr lang="en" sz="4400" b="1">
                <a:latin typeface="Georgia"/>
                <a:ea typeface="Georgia"/>
                <a:cs typeface="Georgia"/>
                <a:sym typeface="Georgia"/>
              </a:rPr>
              <a:t>Essential Questions</a:t>
            </a:r>
            <a:endParaRPr sz="4400" b="1">
              <a:latin typeface="Georgia"/>
              <a:ea typeface="Georgia"/>
              <a:cs typeface="Georgia"/>
              <a:sym typeface="Georgia"/>
            </a:endParaRPr>
          </a:p>
        </p:txBody>
      </p:sp>
      <p:sp>
        <p:nvSpPr>
          <p:cNvPr id="97" name="Google Shape;97;p15"/>
          <p:cNvSpPr txBox="1"/>
          <p:nvPr/>
        </p:nvSpPr>
        <p:spPr>
          <a:xfrm>
            <a:off x="-3" y="1743886"/>
            <a:ext cx="9143999" cy="760576"/>
          </a:xfrm>
          <a:prstGeom prst="rect">
            <a:avLst/>
          </a:prstGeom>
          <a:noFill/>
          <a:ln>
            <a:noFill/>
          </a:ln>
        </p:spPr>
        <p:txBody>
          <a:bodyPr spcFirstLastPara="1" wrap="square" lIns="91425" tIns="91425" rIns="91425" bIns="91425" anchor="b" anchorCtr="0">
            <a:normAutofit fontScale="60000" lnSpcReduction="20000"/>
          </a:bodyPr>
          <a:lstStyle/>
          <a:p>
            <a:pPr marL="0" marR="0" lvl="0" indent="0" algn="ctr" rtl="0">
              <a:lnSpc>
                <a:spcPct val="90000"/>
              </a:lnSpc>
              <a:spcBef>
                <a:spcPts val="0"/>
              </a:spcBef>
              <a:spcAft>
                <a:spcPts val="0"/>
              </a:spcAft>
              <a:buClr>
                <a:schemeClr val="dk1"/>
              </a:buClr>
              <a:buSzPct val="100000"/>
              <a:buFont typeface="Calibri"/>
              <a:buNone/>
            </a:pPr>
            <a:endParaRPr sz="45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ct val="100000"/>
              <a:buFont typeface="Georgia"/>
              <a:buNone/>
            </a:pPr>
            <a:r>
              <a:rPr lang="en" sz="4400" b="1" i="0" u="none" strike="noStrike" cap="none">
                <a:solidFill>
                  <a:schemeClr val="dk1"/>
                </a:solidFill>
                <a:latin typeface="Georgia"/>
                <a:ea typeface="Georgia"/>
                <a:cs typeface="Georgia"/>
                <a:sym typeface="Georgia"/>
              </a:rPr>
              <a:t>What are sacred places? </a:t>
            </a:r>
            <a:endParaRPr/>
          </a:p>
        </p:txBody>
      </p:sp>
      <p:sp>
        <p:nvSpPr>
          <p:cNvPr id="98" name="Google Shape;98;p15"/>
          <p:cNvSpPr txBox="1"/>
          <p:nvPr/>
        </p:nvSpPr>
        <p:spPr>
          <a:xfrm>
            <a:off x="17092" y="2598096"/>
            <a:ext cx="9143999" cy="760576"/>
          </a:xfrm>
          <a:prstGeom prst="rect">
            <a:avLst/>
          </a:prstGeom>
          <a:noFill/>
          <a:ln>
            <a:noFill/>
          </a:ln>
        </p:spPr>
        <p:txBody>
          <a:bodyPr spcFirstLastPara="1" wrap="square" lIns="91425" tIns="91425" rIns="91425" bIns="91425" anchor="b" anchorCtr="0">
            <a:normAutofit fontScale="60000" lnSpcReduction="20000"/>
          </a:bodyPr>
          <a:lstStyle/>
          <a:p>
            <a:pPr marL="0" marR="0" lvl="0" indent="0" algn="ctr" rtl="0">
              <a:lnSpc>
                <a:spcPct val="90000"/>
              </a:lnSpc>
              <a:spcBef>
                <a:spcPts val="0"/>
              </a:spcBef>
              <a:spcAft>
                <a:spcPts val="0"/>
              </a:spcAft>
              <a:buClr>
                <a:schemeClr val="dk1"/>
              </a:buClr>
              <a:buSzPct val="100000"/>
              <a:buFont typeface="Calibri"/>
              <a:buNone/>
            </a:pPr>
            <a:endParaRPr sz="45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ct val="100000"/>
              <a:buFont typeface="Georgia"/>
              <a:buNone/>
            </a:pPr>
            <a:r>
              <a:rPr lang="en" sz="4400" b="1" i="0" u="none" strike="noStrike" cap="none">
                <a:solidFill>
                  <a:schemeClr val="dk1"/>
                </a:solidFill>
                <a:latin typeface="Georgia"/>
                <a:ea typeface="Georgia"/>
                <a:cs typeface="Georgia"/>
                <a:sym typeface="Georgia"/>
              </a:rPr>
              <a:t>What makes indigenous sacred places unique? </a:t>
            </a:r>
            <a:endParaRPr/>
          </a:p>
        </p:txBody>
      </p:sp>
      <p:pic>
        <p:nvPicPr>
          <p:cNvPr id="99" name="Google Shape;99;p15" descr="846,929 Flower Of Life Stock Photos and Images - 123RF"/>
          <p:cNvPicPr preferRelativeResize="0"/>
          <p:nvPr/>
        </p:nvPicPr>
        <p:blipFill rotWithShape="1">
          <a:blip r:embed="rId3">
            <a:alphaModFix/>
          </a:blip>
          <a:srcRect/>
          <a:stretch/>
        </p:blipFill>
        <p:spPr>
          <a:xfrm>
            <a:off x="508422" y="334043"/>
            <a:ext cx="1252010" cy="1252010"/>
          </a:xfrm>
          <a:prstGeom prst="rect">
            <a:avLst/>
          </a:prstGeom>
          <a:noFill/>
          <a:ln>
            <a:noFill/>
          </a:ln>
        </p:spPr>
      </p:pic>
      <p:pic>
        <p:nvPicPr>
          <p:cNvPr id="100" name="Google Shape;100;p15" descr="846,929 Flower Of Life Stock Photos and Images - 123RF"/>
          <p:cNvPicPr preferRelativeResize="0"/>
          <p:nvPr/>
        </p:nvPicPr>
        <p:blipFill rotWithShape="1">
          <a:blip r:embed="rId3">
            <a:alphaModFix/>
          </a:blip>
          <a:srcRect/>
          <a:stretch/>
        </p:blipFill>
        <p:spPr>
          <a:xfrm>
            <a:off x="7437639" y="349708"/>
            <a:ext cx="1252010" cy="12520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420062" y="479208"/>
            <a:ext cx="44623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90000"/>
              </a:lnSpc>
              <a:spcBef>
                <a:spcPts val="0"/>
              </a:spcBef>
              <a:spcAft>
                <a:spcPts val="0"/>
              </a:spcAft>
              <a:buClr>
                <a:schemeClr val="hlink"/>
              </a:buClr>
              <a:buSzPct val="111111"/>
              <a:buFont typeface="Georgia"/>
              <a:buNone/>
            </a:pPr>
            <a:r>
              <a:rPr lang="en" sz="2800" b="1" u="sng">
                <a:solidFill>
                  <a:schemeClr val="hlink"/>
                </a:solidFill>
                <a:latin typeface="Georgia"/>
                <a:ea typeface="Georgia"/>
                <a:cs typeface="Georgia"/>
                <a:sym typeface="Georgia"/>
                <a:hlinkClick r:id="rId3"/>
              </a:rPr>
              <a:t>Grand Canyon</a:t>
            </a:r>
            <a:br>
              <a:rPr lang="en" sz="2800" b="1" u="sng">
                <a:solidFill>
                  <a:schemeClr val="hlink"/>
                </a:solidFill>
                <a:latin typeface="Georgia"/>
                <a:ea typeface="Georgia"/>
                <a:cs typeface="Georgia"/>
                <a:sym typeface="Georgia"/>
                <a:hlinkClick r:id="rId3"/>
              </a:rPr>
            </a:br>
            <a:r>
              <a:rPr lang="en" sz="2800" b="1" u="sng">
                <a:solidFill>
                  <a:schemeClr val="hlink"/>
                </a:solidFill>
                <a:latin typeface="Georgia"/>
                <a:ea typeface="Georgia"/>
                <a:cs typeface="Georgia"/>
                <a:sym typeface="Georgia"/>
                <a:hlinkClick r:id="rId3"/>
              </a:rPr>
              <a:t>in Arizona</a:t>
            </a:r>
            <a:endParaRPr sz="2800" b="1">
              <a:latin typeface="Georgia"/>
              <a:ea typeface="Georgia"/>
              <a:cs typeface="Georgia"/>
              <a:sym typeface="Georgia"/>
            </a:endParaRPr>
          </a:p>
        </p:txBody>
      </p:sp>
      <p:sp>
        <p:nvSpPr>
          <p:cNvPr id="221" name="Google Shape;221;p33"/>
          <p:cNvSpPr txBox="1">
            <a:spLocks noGrp="1"/>
          </p:cNvSpPr>
          <p:nvPr>
            <p:ph type="body" idx="1"/>
          </p:nvPr>
        </p:nvSpPr>
        <p:spPr>
          <a:xfrm>
            <a:off x="4938271" y="576300"/>
            <a:ext cx="4104600" cy="3990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1200"/>
              </a:spcAft>
              <a:buClr>
                <a:schemeClr val="dk1"/>
              </a:buClr>
              <a:buSzPts val="1800"/>
              <a:buNone/>
            </a:pPr>
            <a:r>
              <a:rPr lang="en" sz="2000">
                <a:solidFill>
                  <a:schemeClr val="dk1"/>
                </a:solidFill>
                <a:latin typeface="Georgia"/>
                <a:ea typeface="Georgia"/>
                <a:cs typeface="Georgia"/>
                <a:sym typeface="Georgia"/>
              </a:rPr>
              <a:t>For at least 4,000 years, </a:t>
            </a:r>
            <a:r>
              <a:rPr lang="en" sz="2000" b="1">
                <a:solidFill>
                  <a:schemeClr val="dk1"/>
                </a:solidFill>
                <a:latin typeface="Georgia"/>
                <a:ea typeface="Georgia"/>
                <a:cs typeface="Georgia"/>
                <a:sym typeface="Georgia"/>
              </a:rPr>
              <a:t>indigenous people</a:t>
            </a:r>
            <a:r>
              <a:rPr lang="en" sz="2000">
                <a:solidFill>
                  <a:schemeClr val="dk1"/>
                </a:solidFill>
                <a:latin typeface="Georgia"/>
                <a:ea typeface="Georgia"/>
                <a:cs typeface="Georgia"/>
                <a:sym typeface="Georgia"/>
              </a:rPr>
              <a:t> like the Havasupai, Hopi, and Navajo have thrived in the Grand Canyon. According to Hopi tradition, their ancestors emerged into the canyon through an underground cave and still reside there. The Hopi believe it is their duty to protect the </a:t>
            </a:r>
            <a:r>
              <a:rPr lang="en" sz="2000" b="1">
                <a:solidFill>
                  <a:schemeClr val="dk1"/>
                </a:solidFill>
                <a:latin typeface="Georgia"/>
                <a:ea typeface="Georgia"/>
                <a:cs typeface="Georgia"/>
                <a:sym typeface="Georgia"/>
              </a:rPr>
              <a:t>indigenous sacred place</a:t>
            </a:r>
            <a:r>
              <a:rPr lang="en" sz="2000">
                <a:solidFill>
                  <a:schemeClr val="dk1"/>
                </a:solidFill>
                <a:latin typeface="Georgia"/>
                <a:ea typeface="Georgia"/>
                <a:cs typeface="Georgia"/>
                <a:sym typeface="Georgia"/>
              </a:rPr>
              <a:t>.</a:t>
            </a:r>
            <a:r>
              <a:rPr lang="en" sz="2000" b="1">
                <a:solidFill>
                  <a:schemeClr val="dk1"/>
                </a:solidFill>
                <a:latin typeface="Georgia"/>
                <a:ea typeface="Georgia"/>
                <a:cs typeface="Georgia"/>
                <a:sym typeface="Georgia"/>
              </a:rPr>
              <a:t> </a:t>
            </a:r>
            <a:r>
              <a:rPr lang="en" sz="2000">
                <a:solidFill>
                  <a:schemeClr val="dk1"/>
                </a:solidFill>
                <a:latin typeface="Georgia"/>
                <a:ea typeface="Georgia"/>
                <a:cs typeface="Georgia"/>
                <a:sym typeface="Georgia"/>
              </a:rPr>
              <a:t>The Navajo also believe that the Grand Canyon must be protected to avoid offending the Kachinas, ancestral spirits of the mountain.    </a:t>
            </a:r>
            <a:endParaRPr sz="2000">
              <a:solidFill>
                <a:schemeClr val="dk1"/>
              </a:solidFill>
              <a:latin typeface="Georgia"/>
              <a:ea typeface="Georgia"/>
              <a:cs typeface="Georgia"/>
              <a:sym typeface="Georgia"/>
            </a:endParaRPr>
          </a:p>
        </p:txBody>
      </p:sp>
      <p:pic>
        <p:nvPicPr>
          <p:cNvPr id="222" name="Google Shape;222;p33"/>
          <p:cNvPicPr preferRelativeResize="0"/>
          <p:nvPr/>
        </p:nvPicPr>
        <p:blipFill rotWithShape="1">
          <a:blip r:embed="rId4">
            <a:alphaModFix/>
          </a:blip>
          <a:srcRect/>
          <a:stretch/>
        </p:blipFill>
        <p:spPr>
          <a:xfrm>
            <a:off x="340412" y="1494865"/>
            <a:ext cx="4462300" cy="2948947"/>
          </a:xfrm>
          <a:prstGeom prst="rect">
            <a:avLst/>
          </a:prstGeom>
          <a:noFill/>
          <a:ln w="25400" cap="flat" cmpd="sng">
            <a:solidFill>
              <a:srgbClr val="7030A0"/>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title"/>
          </p:nvPr>
        </p:nvSpPr>
        <p:spPr>
          <a:xfrm>
            <a:off x="311700" y="445025"/>
            <a:ext cx="35107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90000"/>
              </a:lnSpc>
              <a:spcBef>
                <a:spcPts val="0"/>
              </a:spcBef>
              <a:spcAft>
                <a:spcPts val="0"/>
              </a:spcAft>
              <a:buClr>
                <a:schemeClr val="hlink"/>
              </a:buClr>
              <a:buSzPct val="111111"/>
              <a:buFont typeface="Georgia"/>
              <a:buNone/>
            </a:pPr>
            <a:r>
              <a:rPr lang="en" sz="2800" b="1" u="sng">
                <a:solidFill>
                  <a:schemeClr val="hlink"/>
                </a:solidFill>
                <a:latin typeface="Georgia"/>
                <a:ea typeface="Georgia"/>
                <a:cs typeface="Georgia"/>
                <a:sym typeface="Georgia"/>
                <a:hlinkClick r:id="rId3"/>
              </a:rPr>
              <a:t>Chicabal Lake in</a:t>
            </a:r>
            <a:br>
              <a:rPr lang="en" sz="2800" b="1" u="sng">
                <a:solidFill>
                  <a:schemeClr val="hlink"/>
                </a:solidFill>
                <a:latin typeface="Georgia"/>
                <a:ea typeface="Georgia"/>
                <a:cs typeface="Georgia"/>
                <a:sym typeface="Georgia"/>
                <a:hlinkClick r:id="rId3"/>
              </a:rPr>
            </a:br>
            <a:r>
              <a:rPr lang="en" sz="2800" b="1" u="sng">
                <a:solidFill>
                  <a:schemeClr val="hlink"/>
                </a:solidFill>
                <a:latin typeface="Georgia"/>
                <a:ea typeface="Georgia"/>
                <a:cs typeface="Georgia"/>
                <a:sym typeface="Georgia"/>
                <a:hlinkClick r:id="rId3"/>
              </a:rPr>
              <a:t>Guatemala </a:t>
            </a:r>
            <a:endParaRPr sz="2800" b="1">
              <a:latin typeface="Georgia"/>
              <a:ea typeface="Georgia"/>
              <a:cs typeface="Georgia"/>
              <a:sym typeface="Georgia"/>
            </a:endParaRPr>
          </a:p>
        </p:txBody>
      </p:sp>
      <p:sp>
        <p:nvSpPr>
          <p:cNvPr id="228" name="Google Shape;228;p34"/>
          <p:cNvSpPr txBox="1">
            <a:spLocks noGrp="1"/>
          </p:cNvSpPr>
          <p:nvPr>
            <p:ph type="body" idx="1"/>
          </p:nvPr>
        </p:nvSpPr>
        <p:spPr>
          <a:xfrm>
            <a:off x="4751464" y="313341"/>
            <a:ext cx="4247260" cy="3924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1200"/>
              </a:spcAft>
              <a:buClr>
                <a:schemeClr val="dk1"/>
              </a:buClr>
              <a:buSzPts val="1800"/>
              <a:buNone/>
            </a:pPr>
            <a:r>
              <a:rPr lang="en" sz="2000">
                <a:solidFill>
                  <a:schemeClr val="dk1"/>
                </a:solidFill>
                <a:latin typeface="Georgia"/>
                <a:ea typeface="Georgia"/>
                <a:cs typeface="Georgia"/>
                <a:sym typeface="Georgia"/>
              </a:rPr>
              <a:t>Surrounded by the cloud forest, Chicabal Lake is sacred to the </a:t>
            </a:r>
            <a:r>
              <a:rPr lang="en" sz="2000" b="1">
                <a:solidFill>
                  <a:schemeClr val="dk1"/>
                </a:solidFill>
                <a:latin typeface="Georgia"/>
                <a:ea typeface="Georgia"/>
                <a:cs typeface="Georgia"/>
                <a:sym typeface="Georgia"/>
              </a:rPr>
              <a:t>indigenous </a:t>
            </a:r>
            <a:r>
              <a:rPr lang="en" sz="2000">
                <a:solidFill>
                  <a:schemeClr val="dk1"/>
                </a:solidFill>
                <a:latin typeface="Georgia"/>
                <a:ea typeface="Georgia"/>
                <a:cs typeface="Georgia"/>
                <a:sym typeface="Georgia"/>
              </a:rPr>
              <a:t>Mam Mayan people. Mam spiritual leaders have held ceremonies at this </a:t>
            </a:r>
            <a:r>
              <a:rPr lang="en" sz="2000" b="1">
                <a:solidFill>
                  <a:schemeClr val="dk1"/>
                </a:solidFill>
                <a:latin typeface="Georgia"/>
                <a:ea typeface="Georgia"/>
                <a:cs typeface="Georgia"/>
                <a:sym typeface="Georgia"/>
              </a:rPr>
              <a:t>indigenous sacred place </a:t>
            </a:r>
            <a:r>
              <a:rPr lang="en" sz="2000">
                <a:solidFill>
                  <a:schemeClr val="dk1"/>
                </a:solidFill>
                <a:latin typeface="Georgia"/>
                <a:ea typeface="Georgia"/>
                <a:cs typeface="Georgia"/>
                <a:sym typeface="Georgia"/>
              </a:rPr>
              <a:t>for thousands of years, believing the lake is a route from the human world to the underworld. Only the Mam can visit Chicabal in early May so that they may practice religious ceremonies without disturbance. Part of the </a:t>
            </a:r>
            <a:r>
              <a:rPr lang="en" sz="2000" b="1">
                <a:solidFill>
                  <a:schemeClr val="dk1"/>
                </a:solidFill>
                <a:latin typeface="Georgia"/>
                <a:ea typeface="Georgia"/>
                <a:cs typeface="Georgia"/>
                <a:sym typeface="Georgia"/>
              </a:rPr>
              <a:t>built environment</a:t>
            </a:r>
            <a:r>
              <a:rPr lang="en" sz="2000">
                <a:solidFill>
                  <a:schemeClr val="dk1"/>
                </a:solidFill>
                <a:latin typeface="Georgia"/>
                <a:ea typeface="Georgia"/>
                <a:cs typeface="Georgia"/>
                <a:sym typeface="Georgia"/>
              </a:rPr>
              <a:t> includes altars surrounding the lake, which offer different places for blessings like better health or fertility. </a:t>
            </a:r>
            <a:endParaRPr sz="2000" b="1">
              <a:solidFill>
                <a:schemeClr val="dk1"/>
              </a:solidFill>
              <a:latin typeface="Georgia"/>
              <a:ea typeface="Georgia"/>
              <a:cs typeface="Georgia"/>
              <a:sym typeface="Georgia"/>
            </a:endParaRPr>
          </a:p>
        </p:txBody>
      </p:sp>
      <p:pic>
        <p:nvPicPr>
          <p:cNvPr id="229" name="Google Shape;229;p34"/>
          <p:cNvPicPr preferRelativeResize="0"/>
          <p:nvPr/>
        </p:nvPicPr>
        <p:blipFill rotWithShape="1">
          <a:blip r:embed="rId4">
            <a:alphaModFix/>
          </a:blip>
          <a:srcRect/>
          <a:stretch/>
        </p:blipFill>
        <p:spPr>
          <a:xfrm>
            <a:off x="311699" y="1435693"/>
            <a:ext cx="4080839" cy="3083957"/>
          </a:xfrm>
          <a:prstGeom prst="rect">
            <a:avLst/>
          </a:prstGeom>
          <a:noFill/>
          <a:ln w="25400" cap="flat" cmpd="sng">
            <a:solidFill>
              <a:srgbClr val="00B0F0"/>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5"/>
          <p:cNvSpPr txBox="1">
            <a:spLocks noGrp="1"/>
          </p:cNvSpPr>
          <p:nvPr>
            <p:ph type="title"/>
          </p:nvPr>
        </p:nvSpPr>
        <p:spPr>
          <a:xfrm>
            <a:off x="311700" y="445025"/>
            <a:ext cx="415775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hlink"/>
              </a:buClr>
              <a:buSzPts val="2800"/>
              <a:buFont typeface="Georgia"/>
              <a:buNone/>
            </a:pPr>
            <a:r>
              <a:rPr lang="en" sz="2800" b="1" u="sng">
                <a:solidFill>
                  <a:schemeClr val="hlink"/>
                </a:solidFill>
                <a:latin typeface="Georgia"/>
                <a:ea typeface="Georgia"/>
                <a:cs typeface="Georgia"/>
                <a:sym typeface="Georgia"/>
                <a:hlinkClick r:id="rId3"/>
              </a:rPr>
              <a:t>Sri Pada in Sri Lanka </a:t>
            </a:r>
            <a:endParaRPr sz="2800" b="1">
              <a:latin typeface="Georgia"/>
              <a:ea typeface="Georgia"/>
              <a:cs typeface="Georgia"/>
              <a:sym typeface="Georgia"/>
            </a:endParaRPr>
          </a:p>
        </p:txBody>
      </p:sp>
      <p:sp>
        <p:nvSpPr>
          <p:cNvPr id="235" name="Google Shape;235;p35"/>
          <p:cNvSpPr txBox="1">
            <a:spLocks noGrp="1"/>
          </p:cNvSpPr>
          <p:nvPr>
            <p:ph type="body" idx="1"/>
          </p:nvPr>
        </p:nvSpPr>
        <p:spPr>
          <a:xfrm>
            <a:off x="4572000" y="561600"/>
            <a:ext cx="4452359" cy="375519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800"/>
              <a:buNone/>
            </a:pPr>
            <a:r>
              <a:rPr lang="en" sz="2000">
                <a:solidFill>
                  <a:schemeClr val="dk1"/>
                </a:solidFill>
                <a:latin typeface="Georgia"/>
                <a:ea typeface="Georgia"/>
                <a:cs typeface="Georgia"/>
                <a:sym typeface="Georgia"/>
              </a:rPr>
              <a:t>Sri Pada is a mountain that the </a:t>
            </a:r>
            <a:r>
              <a:rPr lang="en" sz="2000" b="1">
                <a:solidFill>
                  <a:schemeClr val="dk1"/>
                </a:solidFill>
                <a:latin typeface="Georgia"/>
                <a:ea typeface="Georgia"/>
                <a:cs typeface="Georgia"/>
                <a:sym typeface="Georgia"/>
              </a:rPr>
              <a:t>indigenous </a:t>
            </a:r>
            <a:r>
              <a:rPr lang="en" sz="2000">
                <a:solidFill>
                  <a:schemeClr val="dk1"/>
                </a:solidFill>
                <a:latin typeface="Georgia"/>
                <a:ea typeface="Georgia"/>
                <a:cs typeface="Georgia"/>
                <a:sym typeface="Georgia"/>
              </a:rPr>
              <a:t>Sri Lankan people, the Veddas, can claim direct descent from the aboriginal community who lived here for thousands of years. The Veddas believe the mountain is home to one of the island’s guardian spirits. </a:t>
            </a:r>
            <a:endParaRPr sz="2000">
              <a:solidFill>
                <a:schemeClr val="dk1"/>
              </a:solidFill>
              <a:latin typeface="Georgia"/>
              <a:ea typeface="Georgia"/>
              <a:cs typeface="Georgia"/>
              <a:sym typeface="Georgia"/>
            </a:endParaRPr>
          </a:p>
          <a:p>
            <a:pPr marL="0" lvl="0" indent="0" algn="l" rtl="0">
              <a:lnSpc>
                <a:spcPct val="90000"/>
              </a:lnSpc>
              <a:spcBef>
                <a:spcPts val="1200"/>
              </a:spcBef>
              <a:spcAft>
                <a:spcPts val="1200"/>
              </a:spcAft>
              <a:buClr>
                <a:schemeClr val="dk1"/>
              </a:buClr>
              <a:buSzPts val="1800"/>
              <a:buNone/>
            </a:pPr>
            <a:r>
              <a:rPr lang="en" sz="2000">
                <a:solidFill>
                  <a:schemeClr val="dk1"/>
                </a:solidFill>
                <a:latin typeface="Georgia"/>
                <a:ea typeface="Georgia"/>
                <a:cs typeface="Georgia"/>
                <a:sym typeface="Georgia"/>
              </a:rPr>
              <a:t>This sacred place is also important in Buddhism and Hinduism. Hindus believe that the god Shiva created the world through dance at Sri Pada. Buddhists make </a:t>
            </a:r>
            <a:r>
              <a:rPr lang="en" sz="2000" b="1">
                <a:solidFill>
                  <a:schemeClr val="dk1"/>
                </a:solidFill>
                <a:latin typeface="Georgia"/>
                <a:ea typeface="Georgia"/>
                <a:cs typeface="Georgia"/>
                <a:sym typeface="Georgia"/>
              </a:rPr>
              <a:t>pilgrimages </a:t>
            </a:r>
            <a:r>
              <a:rPr lang="en" sz="2000">
                <a:solidFill>
                  <a:schemeClr val="dk1"/>
                </a:solidFill>
                <a:latin typeface="Georgia"/>
                <a:ea typeface="Georgia"/>
                <a:cs typeface="Georgia"/>
                <a:sym typeface="Georgia"/>
              </a:rPr>
              <a:t>here to see the footprint believed to be left by Buddha.  </a:t>
            </a:r>
            <a:endParaRPr sz="2000">
              <a:solidFill>
                <a:schemeClr val="dk1"/>
              </a:solidFill>
              <a:latin typeface="Georgia"/>
              <a:ea typeface="Georgia"/>
              <a:cs typeface="Georgia"/>
              <a:sym typeface="Georgia"/>
            </a:endParaRPr>
          </a:p>
        </p:txBody>
      </p:sp>
      <p:pic>
        <p:nvPicPr>
          <p:cNvPr id="236" name="Google Shape;236;p35"/>
          <p:cNvPicPr preferRelativeResize="0"/>
          <p:nvPr/>
        </p:nvPicPr>
        <p:blipFill rotWithShape="1">
          <a:blip r:embed="rId4">
            <a:alphaModFix/>
          </a:blip>
          <a:srcRect/>
          <a:stretch/>
        </p:blipFill>
        <p:spPr>
          <a:xfrm>
            <a:off x="311700" y="1272075"/>
            <a:ext cx="4072293" cy="3120463"/>
          </a:xfrm>
          <a:prstGeom prst="rect">
            <a:avLst/>
          </a:prstGeom>
          <a:noFill/>
          <a:ln w="25400" cap="flat" cmpd="sng">
            <a:solidFill>
              <a:srgbClr val="7030A0"/>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36"/>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36"/>
          <p:cNvSpPr/>
          <p:nvPr/>
        </p:nvSpPr>
        <p:spPr>
          <a:xfrm flipH="1">
            <a:off x="0" y="0"/>
            <a:ext cx="4351564" cy="5143500"/>
          </a:xfrm>
          <a:custGeom>
            <a:avLst/>
            <a:gdLst/>
            <a:ahLst/>
            <a:cxnLst/>
            <a:rect l="l" t="t" r="r" b="b"/>
            <a:pathLst>
              <a:path w="5734864" h="6858000" extrusionOk="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36"/>
          <p:cNvSpPr txBox="1">
            <a:spLocks noGrp="1"/>
          </p:cNvSpPr>
          <p:nvPr>
            <p:ph type="title"/>
          </p:nvPr>
        </p:nvSpPr>
        <p:spPr>
          <a:xfrm>
            <a:off x="161312" y="777666"/>
            <a:ext cx="3513380" cy="277334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800"/>
              <a:buFont typeface="Georgia"/>
              <a:buNone/>
            </a:pPr>
            <a:r>
              <a:rPr lang="en" sz="2800" b="1">
                <a:solidFill>
                  <a:schemeClr val="dk1"/>
                </a:solidFill>
                <a:latin typeface="Georgia"/>
                <a:ea typeface="Georgia"/>
                <a:cs typeface="Georgia"/>
                <a:sym typeface="Georgia"/>
              </a:rPr>
              <a:t>Now, you decide! </a:t>
            </a:r>
            <a:br>
              <a:rPr lang="en" sz="2800" b="1">
                <a:solidFill>
                  <a:schemeClr val="dk1"/>
                </a:solidFill>
                <a:latin typeface="Georgia"/>
                <a:ea typeface="Georgia"/>
                <a:cs typeface="Georgia"/>
                <a:sym typeface="Georgia"/>
              </a:rPr>
            </a:br>
            <a:br>
              <a:rPr lang="en" sz="2800" b="1">
                <a:solidFill>
                  <a:schemeClr val="dk1"/>
                </a:solidFill>
                <a:latin typeface="Georgia"/>
                <a:ea typeface="Georgia"/>
                <a:cs typeface="Georgia"/>
                <a:sym typeface="Georgia"/>
              </a:rPr>
            </a:br>
            <a:br>
              <a:rPr lang="en" sz="2800" b="1">
                <a:solidFill>
                  <a:schemeClr val="dk1"/>
                </a:solidFill>
                <a:latin typeface="Georgia"/>
                <a:ea typeface="Georgia"/>
                <a:cs typeface="Georgia"/>
                <a:sym typeface="Georgia"/>
              </a:rPr>
            </a:br>
            <a:r>
              <a:rPr lang="en" sz="2400" b="1">
                <a:solidFill>
                  <a:schemeClr val="dk1"/>
                </a:solidFill>
                <a:latin typeface="Georgia"/>
                <a:ea typeface="Georgia"/>
                <a:cs typeface="Georgia"/>
                <a:sym typeface="Georgia"/>
              </a:rPr>
              <a:t>Which of the following sacred places are examples of indigenous</a:t>
            </a:r>
            <a:br>
              <a:rPr lang="en" sz="2400" b="1">
                <a:solidFill>
                  <a:schemeClr val="dk1"/>
                </a:solidFill>
                <a:latin typeface="Georgia"/>
                <a:ea typeface="Georgia"/>
                <a:cs typeface="Georgia"/>
                <a:sym typeface="Georgia"/>
              </a:rPr>
            </a:br>
            <a:r>
              <a:rPr lang="en" sz="2400" b="1">
                <a:solidFill>
                  <a:schemeClr val="dk1"/>
                </a:solidFill>
                <a:latin typeface="Georgia"/>
                <a:ea typeface="Georgia"/>
                <a:cs typeface="Georgia"/>
                <a:sym typeface="Georgia"/>
              </a:rPr>
              <a:t>sacred places? </a:t>
            </a:r>
            <a:endParaRPr/>
          </a:p>
        </p:txBody>
      </p:sp>
      <p:pic>
        <p:nvPicPr>
          <p:cNvPr id="244" name="Google Shape;244;p36" descr="Flower Of Life Images – Browse 1,035,265 Stock Photos, Vectors, and Video |  Adobe Stock"/>
          <p:cNvPicPr preferRelativeResize="0"/>
          <p:nvPr/>
        </p:nvPicPr>
        <p:blipFill rotWithShape="1">
          <a:blip r:embed="rId3">
            <a:alphaModFix/>
          </a:blip>
          <a:srcRect/>
          <a:stretch/>
        </p:blipFill>
        <p:spPr>
          <a:xfrm>
            <a:off x="4436100" y="434053"/>
            <a:ext cx="4252912" cy="42529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311700" y="128830"/>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hlink"/>
              </a:buClr>
              <a:buSzPts val="2800"/>
              <a:buFont typeface="Georgia"/>
              <a:buNone/>
            </a:pPr>
            <a:r>
              <a:rPr lang="en" sz="2800" b="1" u="sng">
                <a:solidFill>
                  <a:schemeClr val="hlink"/>
                </a:solidFill>
                <a:latin typeface="Georgia"/>
                <a:ea typeface="Georgia"/>
                <a:cs typeface="Georgia"/>
                <a:sym typeface="Georgia"/>
                <a:hlinkClick r:id="rId3"/>
              </a:rPr>
              <a:t>Basilica of the Virgin of Guadalupe in Mexico </a:t>
            </a:r>
            <a:endParaRPr sz="2800" b="1">
              <a:latin typeface="Georgia"/>
              <a:ea typeface="Georgia"/>
              <a:cs typeface="Georgia"/>
              <a:sym typeface="Georgia"/>
            </a:endParaRPr>
          </a:p>
        </p:txBody>
      </p:sp>
      <p:sp>
        <p:nvSpPr>
          <p:cNvPr id="250" name="Google Shape;250;p37"/>
          <p:cNvSpPr txBox="1">
            <a:spLocks noGrp="1"/>
          </p:cNvSpPr>
          <p:nvPr>
            <p:ph type="body" idx="1"/>
          </p:nvPr>
        </p:nvSpPr>
        <p:spPr>
          <a:xfrm>
            <a:off x="4561050" y="749825"/>
            <a:ext cx="4449600" cy="43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400"/>
              </a:spcBef>
              <a:spcAft>
                <a:spcPts val="0"/>
              </a:spcAft>
              <a:buClr>
                <a:schemeClr val="dk1"/>
              </a:buClr>
              <a:buSzPts val="1100"/>
              <a:buFont typeface="Arial"/>
              <a:buNone/>
            </a:pPr>
            <a:r>
              <a:rPr lang="en" sz="2000">
                <a:solidFill>
                  <a:schemeClr val="dk1"/>
                </a:solidFill>
                <a:latin typeface="Georgia"/>
                <a:ea typeface="Georgia"/>
                <a:cs typeface="Georgia"/>
                <a:sym typeface="Georgia"/>
              </a:rPr>
              <a:t>The Basilica of the Virgin of Guadalupe is one the world’s most visited Catholic pilgrimage sites. It is devoted to Our Lady of Guadalupe, who was named the Patron of Latin America in 1945. The church was built close to a hill where the Virgin Mary is said to have appeared to Saint Juan Diego in 1531, emblazoning his cloak with an image that is still displayed in the Basilica today.</a:t>
            </a:r>
            <a:endParaRPr sz="2000">
              <a:solidFill>
                <a:schemeClr val="dk1"/>
              </a:solidFill>
              <a:latin typeface="Georgia"/>
              <a:ea typeface="Georgia"/>
              <a:cs typeface="Georgia"/>
              <a:sym typeface="Georgia"/>
            </a:endParaRPr>
          </a:p>
          <a:p>
            <a:pPr marL="0" lvl="0" indent="0" algn="l" rtl="0">
              <a:lnSpc>
                <a:spcPct val="90000"/>
              </a:lnSpc>
              <a:spcBef>
                <a:spcPts val="1400"/>
              </a:spcBef>
              <a:spcAft>
                <a:spcPts val="1400"/>
              </a:spcAft>
              <a:buClr>
                <a:schemeClr val="dk1"/>
              </a:buClr>
              <a:buSzPts val="1800"/>
              <a:buNone/>
            </a:pPr>
            <a:r>
              <a:rPr lang="en" sz="2000">
                <a:solidFill>
                  <a:schemeClr val="dk1"/>
                </a:solidFill>
                <a:latin typeface="Georgia"/>
                <a:ea typeface="Georgia"/>
                <a:cs typeface="Georgia"/>
                <a:sym typeface="Georgia"/>
              </a:rPr>
              <a:t>The image of Guadalupe is a key patriotic symbol in Mexico and she is reportedly a powerful miracle worker.</a:t>
            </a:r>
            <a:endParaRPr sz="2000">
              <a:solidFill>
                <a:schemeClr val="dk1"/>
              </a:solidFill>
              <a:latin typeface="Georgia"/>
              <a:ea typeface="Georgia"/>
              <a:cs typeface="Georgia"/>
              <a:sym typeface="Georgia"/>
            </a:endParaRPr>
          </a:p>
        </p:txBody>
      </p:sp>
      <p:pic>
        <p:nvPicPr>
          <p:cNvPr id="251" name="Google Shape;251;p37"/>
          <p:cNvPicPr preferRelativeResize="0"/>
          <p:nvPr/>
        </p:nvPicPr>
        <p:blipFill rotWithShape="1">
          <a:blip r:embed="rId4">
            <a:alphaModFix/>
          </a:blip>
          <a:srcRect/>
          <a:stretch/>
        </p:blipFill>
        <p:spPr>
          <a:xfrm>
            <a:off x="311700" y="1173070"/>
            <a:ext cx="4034984" cy="3142556"/>
          </a:xfrm>
          <a:prstGeom prst="rect">
            <a:avLst/>
          </a:prstGeom>
          <a:noFill/>
          <a:ln w="25400" cap="flat" cmpd="sng">
            <a:solidFill>
              <a:srgbClr val="0070C0"/>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8"/>
          <p:cNvSpPr txBox="1">
            <a:spLocks noGrp="1"/>
          </p:cNvSpPr>
          <p:nvPr>
            <p:ph type="title"/>
          </p:nvPr>
        </p:nvSpPr>
        <p:spPr>
          <a:xfrm>
            <a:off x="247923" y="227999"/>
            <a:ext cx="5234521"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hlink"/>
              </a:buClr>
              <a:buSzPts val="2800"/>
              <a:buFont typeface="Calibri"/>
              <a:buNone/>
            </a:pPr>
            <a:r>
              <a:rPr lang="en" sz="2500" b="1" u="sng">
                <a:solidFill>
                  <a:schemeClr val="hlink"/>
                </a:solidFill>
                <a:hlinkClick r:id="rId3"/>
              </a:rPr>
              <a:t> </a:t>
            </a:r>
            <a:r>
              <a:rPr lang="en" sz="2500" b="1" u="sng">
                <a:solidFill>
                  <a:schemeClr val="hlink"/>
                </a:solidFill>
                <a:latin typeface="Georgia"/>
                <a:ea typeface="Georgia"/>
                <a:cs typeface="Georgia"/>
                <a:sym typeface="Georgia"/>
                <a:hlinkClick r:id="rId3"/>
              </a:rPr>
              <a:t>Mo’ai Statues in Easter Island</a:t>
            </a:r>
            <a:endParaRPr sz="2500" b="1">
              <a:latin typeface="Georgia"/>
              <a:ea typeface="Georgia"/>
              <a:cs typeface="Georgia"/>
              <a:sym typeface="Georgia"/>
            </a:endParaRPr>
          </a:p>
        </p:txBody>
      </p:sp>
      <p:sp>
        <p:nvSpPr>
          <p:cNvPr id="257" name="Google Shape;257;p38"/>
          <p:cNvSpPr txBox="1">
            <a:spLocks noGrp="1"/>
          </p:cNvSpPr>
          <p:nvPr>
            <p:ph type="body" idx="1"/>
          </p:nvPr>
        </p:nvSpPr>
        <p:spPr>
          <a:xfrm>
            <a:off x="5578800" y="570900"/>
            <a:ext cx="3565200" cy="4001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1200"/>
              </a:spcAft>
              <a:buClr>
                <a:schemeClr val="dk1"/>
              </a:buClr>
              <a:buSzPts val="1800"/>
              <a:buNone/>
            </a:pPr>
            <a:r>
              <a:rPr lang="en" sz="2000">
                <a:solidFill>
                  <a:schemeClr val="dk1"/>
                </a:solidFill>
                <a:latin typeface="Georgia"/>
                <a:ea typeface="Georgia"/>
                <a:cs typeface="Georgia"/>
                <a:sym typeface="Georgia"/>
              </a:rPr>
              <a:t>Easter Island in the South Pacific Ocean is dotted with more than 1,000 monumental statues called mo’ai built by the native Rapa Nui people. These mo’ai are sacred to the Rapa Nui, who believe that they are a source of power and spiritual energy. Archaeologists believe that the statues represent the spirits of ancestors, chiefs, or other high-ranking males of Easter Island. </a:t>
            </a:r>
            <a:endParaRPr sz="2000">
              <a:solidFill>
                <a:schemeClr val="dk1"/>
              </a:solidFill>
              <a:latin typeface="Georgia"/>
              <a:ea typeface="Georgia"/>
              <a:cs typeface="Georgia"/>
              <a:sym typeface="Georgia"/>
            </a:endParaRPr>
          </a:p>
        </p:txBody>
      </p:sp>
      <p:pic>
        <p:nvPicPr>
          <p:cNvPr id="258" name="Google Shape;258;p38"/>
          <p:cNvPicPr preferRelativeResize="0"/>
          <p:nvPr/>
        </p:nvPicPr>
        <p:blipFill rotWithShape="1">
          <a:blip r:embed="rId4">
            <a:alphaModFix/>
          </a:blip>
          <a:srcRect/>
          <a:stretch/>
        </p:blipFill>
        <p:spPr>
          <a:xfrm>
            <a:off x="289136" y="850325"/>
            <a:ext cx="5038426" cy="3778826"/>
          </a:xfrm>
          <a:prstGeom prst="rect">
            <a:avLst/>
          </a:prstGeom>
          <a:noFill/>
          <a:ln w="25400" cap="flat" cmpd="sng">
            <a:solidFill>
              <a:srgbClr val="7030A0"/>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9"/>
          <p:cNvSpPr txBox="1">
            <a:spLocks noGrp="1"/>
          </p:cNvSpPr>
          <p:nvPr>
            <p:ph type="title"/>
          </p:nvPr>
        </p:nvSpPr>
        <p:spPr>
          <a:xfrm>
            <a:off x="42697" y="251908"/>
            <a:ext cx="5364384" cy="960617"/>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hlink"/>
              </a:buClr>
              <a:buSzPts val="2800"/>
              <a:buFont typeface="Georgia"/>
              <a:buNone/>
            </a:pPr>
            <a:r>
              <a:rPr lang="en" sz="2800" b="1" u="sng">
                <a:solidFill>
                  <a:schemeClr val="hlink"/>
                </a:solidFill>
                <a:latin typeface="Georgia"/>
                <a:ea typeface="Georgia"/>
                <a:cs typeface="Georgia"/>
                <a:sym typeface="Georgia"/>
                <a:hlinkClick r:id="rId3"/>
              </a:rPr>
              <a:t>Osun-Osogbo Sacred Grove</a:t>
            </a:r>
            <a:br>
              <a:rPr lang="en" sz="2800" b="1" u="sng">
                <a:solidFill>
                  <a:schemeClr val="hlink"/>
                </a:solidFill>
                <a:latin typeface="Georgia"/>
                <a:ea typeface="Georgia"/>
                <a:cs typeface="Georgia"/>
                <a:sym typeface="Georgia"/>
                <a:hlinkClick r:id="rId3"/>
              </a:rPr>
            </a:br>
            <a:r>
              <a:rPr lang="en" sz="2800" b="1" u="sng">
                <a:solidFill>
                  <a:schemeClr val="hlink"/>
                </a:solidFill>
                <a:latin typeface="Georgia"/>
                <a:ea typeface="Georgia"/>
                <a:cs typeface="Georgia"/>
                <a:sym typeface="Georgia"/>
                <a:hlinkClick r:id="rId3"/>
              </a:rPr>
              <a:t>in Nigeria</a:t>
            </a:r>
            <a:endParaRPr sz="2800" b="1">
              <a:latin typeface="Georgia"/>
              <a:ea typeface="Georgia"/>
              <a:cs typeface="Georgia"/>
              <a:sym typeface="Georgia"/>
            </a:endParaRPr>
          </a:p>
        </p:txBody>
      </p:sp>
      <p:sp>
        <p:nvSpPr>
          <p:cNvPr id="264" name="Google Shape;264;p39"/>
          <p:cNvSpPr txBox="1">
            <a:spLocks noGrp="1"/>
          </p:cNvSpPr>
          <p:nvPr>
            <p:ph type="body" idx="1"/>
          </p:nvPr>
        </p:nvSpPr>
        <p:spPr>
          <a:xfrm>
            <a:off x="5633350" y="291450"/>
            <a:ext cx="3294600" cy="45606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1200"/>
              </a:spcAft>
              <a:buClr>
                <a:schemeClr val="dk1"/>
              </a:buClr>
              <a:buSzPts val="1800"/>
              <a:buNone/>
            </a:pPr>
            <a:r>
              <a:rPr lang="en" sz="1500">
                <a:solidFill>
                  <a:schemeClr val="dk1"/>
                </a:solidFill>
              </a:rPr>
              <a:t>  </a:t>
            </a:r>
            <a:endParaRPr sz="1500"/>
          </a:p>
        </p:txBody>
      </p:sp>
      <p:sp>
        <p:nvSpPr>
          <p:cNvPr id="265" name="Google Shape;265;p39"/>
          <p:cNvSpPr txBox="1"/>
          <p:nvPr/>
        </p:nvSpPr>
        <p:spPr>
          <a:xfrm>
            <a:off x="5748919" y="88316"/>
            <a:ext cx="3405300" cy="5109061"/>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2000"/>
              <a:buFont typeface="Georgia"/>
              <a:buNone/>
            </a:pPr>
            <a:r>
              <a:rPr lang="en" sz="2000">
                <a:solidFill>
                  <a:schemeClr val="dk1"/>
                </a:solidFill>
                <a:latin typeface="Georgia"/>
                <a:ea typeface="Georgia"/>
                <a:cs typeface="Georgia"/>
                <a:sym typeface="Georgia"/>
              </a:rPr>
              <a:t>The Osun-Osogbo Sacred Grove is sacred to the Yoruba people of Nigeria, who believe that it is the home of the fertility goddess. The grove includes sanctuaries and shrines dedicated to many deities. The Grove is an active religious site, where members of the Yoruba ethnic group pray daily, weekly, and monthly. The Grove is also home to annual processional festivals.     </a:t>
            </a:r>
            <a:endParaRPr sz="2000">
              <a:solidFill>
                <a:schemeClr val="dk1"/>
              </a:solidFill>
              <a:latin typeface="Georgia"/>
              <a:ea typeface="Georgia"/>
              <a:cs typeface="Georgia"/>
              <a:sym typeface="Georgia"/>
            </a:endParaRPr>
          </a:p>
        </p:txBody>
      </p:sp>
      <p:pic>
        <p:nvPicPr>
          <p:cNvPr id="266" name="Google Shape;266;p39"/>
          <p:cNvPicPr preferRelativeResize="0"/>
          <p:nvPr/>
        </p:nvPicPr>
        <p:blipFill rotWithShape="1">
          <a:blip r:embed="rId4">
            <a:alphaModFix/>
          </a:blip>
          <a:srcRect/>
          <a:stretch/>
        </p:blipFill>
        <p:spPr>
          <a:xfrm>
            <a:off x="441425" y="1212525"/>
            <a:ext cx="4895826" cy="3263900"/>
          </a:xfrm>
          <a:prstGeom prst="rect">
            <a:avLst/>
          </a:prstGeom>
          <a:noFill/>
          <a:ln w="25400" cap="flat" cmpd="sng">
            <a:solidFill>
              <a:srgbClr val="0070C0"/>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0"/>
          <p:cNvSpPr txBox="1">
            <a:spLocks noGrp="1"/>
          </p:cNvSpPr>
          <p:nvPr>
            <p:ph type="title"/>
          </p:nvPr>
        </p:nvSpPr>
        <p:spPr>
          <a:xfrm>
            <a:off x="311700" y="167954"/>
            <a:ext cx="4644861"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hlink"/>
              </a:buClr>
              <a:buSzPts val="2800"/>
              <a:buFont typeface="Georgia"/>
              <a:buNone/>
            </a:pPr>
            <a:r>
              <a:rPr lang="en" sz="2800" b="1" u="sng">
                <a:solidFill>
                  <a:schemeClr val="hlink"/>
                </a:solidFill>
                <a:latin typeface="Georgia"/>
                <a:ea typeface="Georgia"/>
                <a:cs typeface="Georgia"/>
                <a:sym typeface="Georgia"/>
                <a:hlinkClick r:id="rId3"/>
              </a:rPr>
              <a:t>Great Mosque of Djenné</a:t>
            </a:r>
            <a:br>
              <a:rPr lang="en" sz="2800" b="1" u="sng">
                <a:solidFill>
                  <a:schemeClr val="hlink"/>
                </a:solidFill>
                <a:latin typeface="Georgia"/>
                <a:ea typeface="Georgia"/>
                <a:cs typeface="Georgia"/>
                <a:sym typeface="Georgia"/>
                <a:hlinkClick r:id="rId3"/>
              </a:rPr>
            </a:br>
            <a:r>
              <a:rPr lang="en" sz="2800" b="1" u="sng">
                <a:solidFill>
                  <a:schemeClr val="hlink"/>
                </a:solidFill>
                <a:latin typeface="Georgia"/>
                <a:ea typeface="Georgia"/>
                <a:cs typeface="Georgia"/>
                <a:sym typeface="Georgia"/>
                <a:hlinkClick r:id="rId3"/>
              </a:rPr>
              <a:t>in Mali</a:t>
            </a:r>
            <a:endParaRPr sz="2800" b="1">
              <a:latin typeface="Georgia"/>
              <a:ea typeface="Georgia"/>
              <a:cs typeface="Georgia"/>
              <a:sym typeface="Georgia"/>
            </a:endParaRPr>
          </a:p>
        </p:txBody>
      </p:sp>
      <p:sp>
        <p:nvSpPr>
          <p:cNvPr id="272" name="Google Shape;272;p40"/>
          <p:cNvSpPr txBox="1">
            <a:spLocks noGrp="1"/>
          </p:cNvSpPr>
          <p:nvPr>
            <p:ph type="body" idx="1"/>
          </p:nvPr>
        </p:nvSpPr>
        <p:spPr>
          <a:xfrm>
            <a:off x="5633350" y="291450"/>
            <a:ext cx="3294600" cy="45606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1200"/>
              </a:spcAft>
              <a:buClr>
                <a:schemeClr val="dk1"/>
              </a:buClr>
              <a:buSzPts val="1800"/>
              <a:buNone/>
            </a:pPr>
            <a:r>
              <a:rPr lang="en" sz="1500">
                <a:solidFill>
                  <a:schemeClr val="dk1"/>
                </a:solidFill>
              </a:rPr>
              <a:t>  </a:t>
            </a:r>
            <a:endParaRPr sz="1500"/>
          </a:p>
        </p:txBody>
      </p:sp>
      <p:sp>
        <p:nvSpPr>
          <p:cNvPr id="273" name="Google Shape;273;p40"/>
          <p:cNvSpPr txBox="1"/>
          <p:nvPr/>
        </p:nvSpPr>
        <p:spPr>
          <a:xfrm>
            <a:off x="5993675" y="230125"/>
            <a:ext cx="2838600" cy="6003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Calibri"/>
              <a:buNone/>
            </a:pPr>
            <a:endParaRPr sz="1800">
              <a:solidFill>
                <a:schemeClr val="accent2"/>
              </a:solidFill>
              <a:highlight>
                <a:srgbClr val="FFFFFF"/>
              </a:highlight>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a:solidFill>
                <a:schemeClr val="accent2"/>
              </a:solidFill>
              <a:highlight>
                <a:srgbClr val="FFFFFF"/>
              </a:highlight>
              <a:latin typeface="Calibri"/>
              <a:ea typeface="Calibri"/>
              <a:cs typeface="Calibri"/>
              <a:sym typeface="Calibri"/>
            </a:endParaRPr>
          </a:p>
        </p:txBody>
      </p:sp>
      <p:sp>
        <p:nvSpPr>
          <p:cNvPr id="274" name="Google Shape;274;p40"/>
          <p:cNvSpPr txBox="1"/>
          <p:nvPr/>
        </p:nvSpPr>
        <p:spPr>
          <a:xfrm>
            <a:off x="5343300" y="106676"/>
            <a:ext cx="3800700" cy="4493508"/>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363636"/>
              </a:buClr>
              <a:buSzPts val="2000"/>
              <a:buFont typeface="Georgia"/>
              <a:buNone/>
            </a:pPr>
            <a:r>
              <a:rPr lang="en" sz="2000">
                <a:solidFill>
                  <a:srgbClr val="363636"/>
                </a:solidFill>
                <a:latin typeface="Georgia"/>
                <a:ea typeface="Georgia"/>
                <a:cs typeface="Georgia"/>
                <a:sym typeface="Georgia"/>
              </a:rPr>
              <a:t>The Great Mosque in Mali was an important Islamic learning center, attracting thousands of pilgrims and students to study the Quran, the holy book of Islam. The mosque forms part of Mali’s unique built environment. The mosque is made almost entirely of sun-dried mud bricks coated with clay. Citizens of Djenné participate in an annual festival event to replaster the walls of the Great Mosque.    </a:t>
            </a:r>
            <a:endParaRPr sz="2000">
              <a:solidFill>
                <a:srgbClr val="363636"/>
              </a:solidFill>
              <a:latin typeface="Georgia"/>
              <a:ea typeface="Georgia"/>
              <a:cs typeface="Georgia"/>
              <a:sym typeface="Georgia"/>
            </a:endParaRPr>
          </a:p>
        </p:txBody>
      </p:sp>
      <p:pic>
        <p:nvPicPr>
          <p:cNvPr id="275" name="Google Shape;275;p40"/>
          <p:cNvPicPr preferRelativeResize="0"/>
          <p:nvPr/>
        </p:nvPicPr>
        <p:blipFill rotWithShape="1">
          <a:blip r:embed="rId4">
            <a:alphaModFix/>
          </a:blip>
          <a:srcRect/>
          <a:stretch/>
        </p:blipFill>
        <p:spPr>
          <a:xfrm>
            <a:off x="311700" y="1237036"/>
            <a:ext cx="4844575" cy="3231300"/>
          </a:xfrm>
          <a:prstGeom prst="rect">
            <a:avLst/>
          </a:prstGeom>
          <a:noFill/>
          <a:ln w="25400" cap="flat" cmpd="sng">
            <a:solidFill>
              <a:srgbClr val="7030A0"/>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xfrm>
            <a:off x="207369" y="238059"/>
            <a:ext cx="4807231" cy="989961"/>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hlink"/>
              </a:buClr>
              <a:buSzPts val="2800"/>
              <a:buFont typeface="Georgia"/>
              <a:buNone/>
            </a:pPr>
            <a:r>
              <a:rPr lang="en" sz="2800" b="1" u="sng">
                <a:solidFill>
                  <a:schemeClr val="hlink"/>
                </a:solidFill>
                <a:latin typeface="Georgia"/>
                <a:ea typeface="Georgia"/>
                <a:cs typeface="Georgia"/>
                <a:sym typeface="Georgia"/>
                <a:hlinkClick r:id="rId3"/>
              </a:rPr>
              <a:t>Borobudur Temple</a:t>
            </a:r>
            <a:br>
              <a:rPr lang="en" sz="2800" b="1" u="sng">
                <a:solidFill>
                  <a:schemeClr val="hlink"/>
                </a:solidFill>
                <a:latin typeface="Georgia"/>
                <a:ea typeface="Georgia"/>
                <a:cs typeface="Georgia"/>
                <a:sym typeface="Georgia"/>
                <a:hlinkClick r:id="rId3"/>
              </a:rPr>
            </a:br>
            <a:r>
              <a:rPr lang="en" sz="2800" b="1" u="sng">
                <a:solidFill>
                  <a:schemeClr val="hlink"/>
                </a:solidFill>
                <a:latin typeface="Georgia"/>
                <a:ea typeface="Georgia"/>
                <a:cs typeface="Georgia"/>
                <a:sym typeface="Georgia"/>
                <a:hlinkClick r:id="rId3"/>
              </a:rPr>
              <a:t>in Indonesia</a:t>
            </a:r>
            <a:endParaRPr sz="2800" b="1">
              <a:latin typeface="Georgia"/>
              <a:ea typeface="Georgia"/>
              <a:cs typeface="Georgia"/>
              <a:sym typeface="Georgia"/>
            </a:endParaRPr>
          </a:p>
        </p:txBody>
      </p:sp>
      <p:sp>
        <p:nvSpPr>
          <p:cNvPr id="281" name="Google Shape;281;p41"/>
          <p:cNvSpPr txBox="1"/>
          <p:nvPr/>
        </p:nvSpPr>
        <p:spPr>
          <a:xfrm>
            <a:off x="5993675" y="230125"/>
            <a:ext cx="2838600" cy="6003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Calibri"/>
              <a:buNone/>
            </a:pPr>
            <a:endParaRPr sz="1800">
              <a:solidFill>
                <a:schemeClr val="accent2"/>
              </a:solidFill>
              <a:highlight>
                <a:srgbClr val="FFFFFF"/>
              </a:highlight>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a:solidFill>
                <a:schemeClr val="accent2"/>
              </a:solidFill>
              <a:highlight>
                <a:srgbClr val="FFFFFF"/>
              </a:highlight>
              <a:latin typeface="Calibri"/>
              <a:ea typeface="Calibri"/>
              <a:cs typeface="Calibri"/>
              <a:sym typeface="Calibri"/>
            </a:endParaRPr>
          </a:p>
        </p:txBody>
      </p:sp>
      <p:sp>
        <p:nvSpPr>
          <p:cNvPr id="282" name="Google Shape;282;p41"/>
          <p:cNvSpPr txBox="1"/>
          <p:nvPr/>
        </p:nvSpPr>
        <p:spPr>
          <a:xfrm>
            <a:off x="5193543" y="230930"/>
            <a:ext cx="3707100" cy="4493508"/>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2000"/>
              <a:buFont typeface="Georgia"/>
              <a:buNone/>
            </a:pPr>
            <a:r>
              <a:rPr lang="en" sz="2000">
                <a:solidFill>
                  <a:schemeClr val="dk1"/>
                </a:solidFill>
                <a:latin typeface="Georgia"/>
                <a:ea typeface="Georgia"/>
                <a:cs typeface="Georgia"/>
                <a:sym typeface="Georgia"/>
              </a:rPr>
              <a:t>Borobudur is the largest Buddhist temple in the world, built in the 9</a:t>
            </a:r>
            <a:r>
              <a:rPr lang="en" sz="2000" baseline="30000">
                <a:solidFill>
                  <a:schemeClr val="dk1"/>
                </a:solidFill>
                <a:latin typeface="Georgia"/>
                <a:ea typeface="Georgia"/>
                <a:cs typeface="Georgia"/>
                <a:sym typeface="Georgia"/>
              </a:rPr>
              <a:t>th</a:t>
            </a:r>
            <a:r>
              <a:rPr lang="en" sz="2000">
                <a:solidFill>
                  <a:schemeClr val="dk1"/>
                </a:solidFill>
                <a:latin typeface="Georgia"/>
                <a:ea typeface="Georgia"/>
                <a:cs typeface="Georgia"/>
                <a:sym typeface="Georgia"/>
              </a:rPr>
              <a:t> century. It has nine stacked platforms, topped by a central dome surrounded by 72 Buddha statues seated inside individual stupas. The monument is a pilgrimage site for Buddhists who start at the base and follow a circular path ascending stairways to the top. The path symbolizes </a:t>
            </a:r>
            <a:r>
              <a:rPr lang="en" sz="2000" b="0" i="0">
                <a:solidFill>
                  <a:srgbClr val="202122"/>
                </a:solidFill>
                <a:latin typeface="Georgia"/>
                <a:ea typeface="Georgia"/>
                <a:cs typeface="Georgia"/>
                <a:sym typeface="Georgia"/>
              </a:rPr>
              <a:t>the Buddhist concept of attaining nirvana. </a:t>
            </a:r>
            <a:endParaRPr sz="2000">
              <a:solidFill>
                <a:schemeClr val="dk1"/>
              </a:solidFill>
              <a:latin typeface="Georgia"/>
              <a:ea typeface="Georgia"/>
              <a:cs typeface="Georgia"/>
              <a:sym typeface="Georgia"/>
            </a:endParaRPr>
          </a:p>
        </p:txBody>
      </p:sp>
      <p:pic>
        <p:nvPicPr>
          <p:cNvPr id="283" name="Google Shape;283;p41"/>
          <p:cNvPicPr preferRelativeResize="0"/>
          <p:nvPr/>
        </p:nvPicPr>
        <p:blipFill rotWithShape="1">
          <a:blip r:embed="rId4">
            <a:alphaModFix/>
          </a:blip>
          <a:srcRect/>
          <a:stretch/>
        </p:blipFill>
        <p:spPr>
          <a:xfrm>
            <a:off x="334577" y="1416832"/>
            <a:ext cx="4680023" cy="3117899"/>
          </a:xfrm>
          <a:prstGeom prst="rect">
            <a:avLst/>
          </a:prstGeom>
          <a:noFill/>
          <a:ln w="25400" cap="flat" cmpd="sng">
            <a:solidFill>
              <a:srgbClr val="0070C0"/>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2"/>
          <p:cNvSpPr txBox="1">
            <a:spLocks noGrp="1"/>
          </p:cNvSpPr>
          <p:nvPr>
            <p:ph type="title"/>
          </p:nvPr>
        </p:nvSpPr>
        <p:spPr>
          <a:xfrm>
            <a:off x="4221000" y="213275"/>
            <a:ext cx="4611300" cy="577849"/>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hlink"/>
              </a:buClr>
              <a:buSzPts val="2800"/>
              <a:buFont typeface="Georgia"/>
              <a:buNone/>
            </a:pPr>
            <a:r>
              <a:rPr lang="en" sz="2800" b="1" u="sng">
                <a:solidFill>
                  <a:schemeClr val="hlink"/>
                </a:solidFill>
                <a:latin typeface="Georgia"/>
                <a:ea typeface="Georgia"/>
                <a:cs typeface="Georgia"/>
                <a:sym typeface="Georgia"/>
                <a:hlinkClick r:id="rId3"/>
              </a:rPr>
              <a:t>Mount Kilimanjaro</a:t>
            </a:r>
            <a:br>
              <a:rPr lang="en" sz="2800" b="1" u="sng">
                <a:solidFill>
                  <a:schemeClr val="hlink"/>
                </a:solidFill>
                <a:latin typeface="Georgia"/>
                <a:ea typeface="Georgia"/>
                <a:cs typeface="Georgia"/>
                <a:sym typeface="Georgia"/>
                <a:hlinkClick r:id="rId3"/>
              </a:rPr>
            </a:br>
            <a:r>
              <a:rPr lang="en" sz="2800" b="1" u="sng">
                <a:solidFill>
                  <a:schemeClr val="hlink"/>
                </a:solidFill>
                <a:latin typeface="Georgia"/>
                <a:ea typeface="Georgia"/>
                <a:cs typeface="Georgia"/>
                <a:sym typeface="Georgia"/>
                <a:hlinkClick r:id="rId3"/>
              </a:rPr>
              <a:t>in Tanzania</a:t>
            </a:r>
            <a:endParaRPr sz="2800">
              <a:latin typeface="Georgia"/>
              <a:ea typeface="Georgia"/>
              <a:cs typeface="Georgia"/>
              <a:sym typeface="Georgia"/>
            </a:endParaRPr>
          </a:p>
        </p:txBody>
      </p:sp>
      <p:sp>
        <p:nvSpPr>
          <p:cNvPr id="289" name="Google Shape;289;p42"/>
          <p:cNvSpPr txBox="1"/>
          <p:nvPr/>
        </p:nvSpPr>
        <p:spPr>
          <a:xfrm>
            <a:off x="4443193" y="1224900"/>
            <a:ext cx="4611300" cy="3262401"/>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2000"/>
              <a:buFont typeface="Georgia"/>
              <a:buNone/>
            </a:pPr>
            <a:r>
              <a:rPr lang="en" sz="2000">
                <a:solidFill>
                  <a:schemeClr val="dk1"/>
                </a:solidFill>
                <a:latin typeface="Georgia"/>
                <a:ea typeface="Georgia"/>
                <a:cs typeface="Georgia"/>
                <a:sym typeface="Georgia"/>
              </a:rPr>
              <a:t>Mount Kilimanjaro in Tanzania is a sacred place to the Chaga, the country’s third largest ethnic group. They believe that the mountain is a sacred place where their gods reside. Their faith holds that Ruwa, the community’s chief god, lives on the top of Mount Kilimanjaro. Shrines in some parts of the high forest are made of masale, which is considered a sacred plant.    </a:t>
            </a:r>
            <a:endParaRPr sz="2000">
              <a:solidFill>
                <a:schemeClr val="dk1"/>
              </a:solidFill>
              <a:latin typeface="Georgia"/>
              <a:ea typeface="Georgia"/>
              <a:cs typeface="Georgia"/>
              <a:sym typeface="Georgia"/>
            </a:endParaRPr>
          </a:p>
        </p:txBody>
      </p:sp>
      <p:pic>
        <p:nvPicPr>
          <p:cNvPr id="290" name="Google Shape;290;p42"/>
          <p:cNvPicPr preferRelativeResize="0"/>
          <p:nvPr/>
        </p:nvPicPr>
        <p:blipFill rotWithShape="1">
          <a:blip r:embed="rId4">
            <a:alphaModFix/>
          </a:blip>
          <a:srcRect/>
          <a:stretch/>
        </p:blipFill>
        <p:spPr>
          <a:xfrm>
            <a:off x="287724" y="291450"/>
            <a:ext cx="3873416" cy="4560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0" y="102546"/>
            <a:ext cx="9144000" cy="893392"/>
          </a:xfrm>
          <a:prstGeom prst="rect">
            <a:avLst/>
          </a:prstGeom>
          <a:noFill/>
          <a:ln>
            <a:noFill/>
          </a:ln>
        </p:spPr>
        <p:txBody>
          <a:bodyPr spcFirstLastPara="1" wrap="square" lIns="91425" tIns="91425" rIns="91425" bIns="91425" anchor="b" anchorCtr="0">
            <a:normAutofit/>
          </a:bodyPr>
          <a:lstStyle/>
          <a:p>
            <a:pPr marL="0" lvl="0" indent="0" algn="ctr" rtl="0">
              <a:lnSpc>
                <a:spcPct val="90000"/>
              </a:lnSpc>
              <a:spcBef>
                <a:spcPts val="0"/>
              </a:spcBef>
              <a:spcAft>
                <a:spcPts val="0"/>
              </a:spcAft>
              <a:buClr>
                <a:schemeClr val="hlink"/>
              </a:buClr>
              <a:buSzPts val="3600"/>
              <a:buFont typeface="Georgia"/>
              <a:buNone/>
            </a:pPr>
            <a:r>
              <a:rPr lang="en" sz="3600" b="1" u="sng">
                <a:solidFill>
                  <a:schemeClr val="hlink"/>
                </a:solidFill>
                <a:latin typeface="Georgia"/>
                <a:ea typeface="Georgia"/>
                <a:cs typeface="Georgia"/>
                <a:sym typeface="Georgia"/>
                <a:hlinkClick r:id="rId3"/>
              </a:rPr>
              <a:t>Map of Selected Sacred Places </a:t>
            </a:r>
            <a:endParaRPr sz="3600" b="1">
              <a:latin typeface="Georgia"/>
              <a:ea typeface="Georgia"/>
              <a:cs typeface="Georgia"/>
              <a:sym typeface="Georgia"/>
            </a:endParaRPr>
          </a:p>
        </p:txBody>
      </p:sp>
      <p:pic>
        <p:nvPicPr>
          <p:cNvPr id="106" name="Google Shape;106;p16"/>
          <p:cNvPicPr preferRelativeResize="0"/>
          <p:nvPr/>
        </p:nvPicPr>
        <p:blipFill rotWithShape="1">
          <a:blip r:embed="rId4">
            <a:alphaModFix/>
          </a:blip>
          <a:srcRect/>
          <a:stretch/>
        </p:blipFill>
        <p:spPr>
          <a:xfrm>
            <a:off x="2149267" y="1100130"/>
            <a:ext cx="4845465" cy="376489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ctrTitle"/>
          </p:nvPr>
        </p:nvSpPr>
        <p:spPr>
          <a:xfrm>
            <a:off x="155850" y="59822"/>
            <a:ext cx="8832300" cy="1478421"/>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7030A0"/>
              </a:buClr>
              <a:buSzPts val="3000"/>
              <a:buFont typeface="Georgia"/>
              <a:buNone/>
            </a:pPr>
            <a:r>
              <a:rPr lang="en" sz="3000" b="1" u="sng">
                <a:solidFill>
                  <a:srgbClr val="7030A0"/>
                </a:solidFill>
                <a:latin typeface="Georgia"/>
                <a:ea typeface="Georgia"/>
                <a:cs typeface="Georgia"/>
                <a:sym typeface="Georgia"/>
              </a:rPr>
              <a:t>Sense of place</a:t>
            </a:r>
            <a:r>
              <a:rPr lang="en" sz="3000" b="1">
                <a:solidFill>
                  <a:srgbClr val="7030A0"/>
                </a:solidFill>
                <a:latin typeface="Georgia"/>
                <a:ea typeface="Georgia"/>
                <a:cs typeface="Georgia"/>
                <a:sym typeface="Georgia"/>
              </a:rPr>
              <a:t>: </a:t>
            </a:r>
            <a:r>
              <a:rPr lang="en" sz="3000" b="1">
                <a:latin typeface="Georgia"/>
                <a:ea typeface="Georgia"/>
                <a:cs typeface="Georgia"/>
                <a:sym typeface="Georgia"/>
              </a:rPr>
              <a:t>the subjective perceptions, memories, and personal connections evoked by a geographic location </a:t>
            </a:r>
            <a:endParaRPr sz="3000" b="1">
              <a:latin typeface="Georgia"/>
              <a:ea typeface="Georgia"/>
              <a:cs typeface="Georgia"/>
              <a:sym typeface="Georgia"/>
            </a:endParaRPr>
          </a:p>
        </p:txBody>
      </p:sp>
      <p:pic>
        <p:nvPicPr>
          <p:cNvPr id="296" name="Google Shape;296;p43"/>
          <p:cNvPicPr preferRelativeResize="0"/>
          <p:nvPr/>
        </p:nvPicPr>
        <p:blipFill rotWithShape="1">
          <a:blip r:embed="rId3">
            <a:alphaModFix/>
          </a:blip>
          <a:srcRect/>
          <a:stretch/>
        </p:blipFill>
        <p:spPr>
          <a:xfrm>
            <a:off x="2302845" y="1677643"/>
            <a:ext cx="4538310" cy="32618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44"/>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44"/>
          <p:cNvSpPr/>
          <p:nvPr/>
        </p:nvSpPr>
        <p:spPr>
          <a:xfrm>
            <a:off x="0" y="0"/>
            <a:ext cx="6561161" cy="5143499"/>
          </a:xfrm>
          <a:custGeom>
            <a:avLst/>
            <a:gdLst/>
            <a:ahLst/>
            <a:cxnLst/>
            <a:rect l="l" t="t" r="r" b="b"/>
            <a:pathLst>
              <a:path w="9024730" h="6857999" extrusionOk="0">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44"/>
          <p:cNvSpPr txBox="1">
            <a:spLocks noGrp="1"/>
          </p:cNvSpPr>
          <p:nvPr>
            <p:ph type="ctrTitle"/>
          </p:nvPr>
        </p:nvSpPr>
        <p:spPr>
          <a:xfrm>
            <a:off x="1193746" y="113862"/>
            <a:ext cx="3503777" cy="992166"/>
          </a:xfrm>
          <a:prstGeom prst="rect">
            <a:avLst/>
          </a:prstGeom>
          <a:noFill/>
          <a:ln w="38100" cap="flat" cmpd="sng">
            <a:solidFill>
              <a:srgbClr val="9CC2E5"/>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Georgia"/>
              <a:buNone/>
            </a:pPr>
            <a:r>
              <a:rPr lang="en" sz="2800" b="1">
                <a:latin typeface="Georgia"/>
                <a:ea typeface="Georgia"/>
                <a:cs typeface="Georgia"/>
                <a:sym typeface="Georgia"/>
              </a:rPr>
              <a:t>Sense of place</a:t>
            </a:r>
            <a:br>
              <a:rPr lang="en" sz="2800" b="1">
                <a:latin typeface="Georgia"/>
                <a:ea typeface="Georgia"/>
                <a:cs typeface="Georgia"/>
                <a:sym typeface="Georgia"/>
              </a:rPr>
            </a:br>
            <a:r>
              <a:rPr lang="en" sz="2800" b="1">
                <a:latin typeface="Georgia"/>
                <a:ea typeface="Georgia"/>
                <a:cs typeface="Georgia"/>
                <a:sym typeface="Georgia"/>
              </a:rPr>
              <a:t>Reflection </a:t>
            </a:r>
            <a:endParaRPr/>
          </a:p>
        </p:txBody>
      </p:sp>
      <p:sp>
        <p:nvSpPr>
          <p:cNvPr id="304" name="Google Shape;304;p44"/>
          <p:cNvSpPr txBox="1">
            <a:spLocks noGrp="1"/>
          </p:cNvSpPr>
          <p:nvPr>
            <p:ph type="subTitle" idx="1"/>
          </p:nvPr>
        </p:nvSpPr>
        <p:spPr>
          <a:xfrm>
            <a:off x="309257" y="1362403"/>
            <a:ext cx="5990603" cy="33206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 sz="1600" b="1">
                <a:latin typeface="Georgia"/>
                <a:ea typeface="Georgia"/>
                <a:cs typeface="Georgia"/>
                <a:sym typeface="Georgia"/>
              </a:rPr>
              <a:t>Reflect about a place that you may consider sacred.</a:t>
            </a:r>
            <a:endParaRPr/>
          </a:p>
          <a:p>
            <a:pPr marL="0" lvl="0" indent="0" algn="l" rtl="0">
              <a:lnSpc>
                <a:spcPct val="90000"/>
              </a:lnSpc>
              <a:spcBef>
                <a:spcPts val="600"/>
              </a:spcBef>
              <a:spcAft>
                <a:spcPts val="0"/>
              </a:spcAft>
              <a:buClr>
                <a:schemeClr val="dk1"/>
              </a:buClr>
              <a:buSzPts val="1600"/>
              <a:buNone/>
            </a:pPr>
            <a:endParaRPr sz="1600" b="1">
              <a:latin typeface="Georgia"/>
              <a:ea typeface="Georgia"/>
              <a:cs typeface="Georgia"/>
              <a:sym typeface="Georgia"/>
            </a:endParaRPr>
          </a:p>
          <a:p>
            <a:pPr marL="0" lvl="0" indent="0" algn="l" rtl="0">
              <a:lnSpc>
                <a:spcPct val="90000"/>
              </a:lnSpc>
              <a:spcBef>
                <a:spcPts val="600"/>
              </a:spcBef>
              <a:spcAft>
                <a:spcPts val="0"/>
              </a:spcAft>
              <a:buClr>
                <a:schemeClr val="dk1"/>
              </a:buClr>
              <a:buSzPts val="1600"/>
              <a:buFont typeface="Arial"/>
              <a:buChar char="•"/>
            </a:pPr>
            <a:r>
              <a:rPr lang="en" sz="1600" b="1">
                <a:latin typeface="Georgia"/>
                <a:ea typeface="Georgia"/>
                <a:cs typeface="Georgia"/>
                <a:sym typeface="Georgia"/>
              </a:rPr>
              <a:t>Identify and describe the place. </a:t>
            </a:r>
            <a:endParaRPr/>
          </a:p>
          <a:p>
            <a:pPr marL="0" lvl="0" indent="0" algn="l" rtl="0">
              <a:lnSpc>
                <a:spcPct val="90000"/>
              </a:lnSpc>
              <a:spcBef>
                <a:spcPts val="600"/>
              </a:spcBef>
              <a:spcAft>
                <a:spcPts val="0"/>
              </a:spcAft>
              <a:buClr>
                <a:schemeClr val="dk1"/>
              </a:buClr>
              <a:buSzPts val="1600"/>
              <a:buFont typeface="Arial"/>
              <a:buChar char="•"/>
            </a:pPr>
            <a:r>
              <a:rPr lang="en" sz="1600" b="1">
                <a:latin typeface="Georgia"/>
                <a:ea typeface="Georgia"/>
                <a:cs typeface="Georgia"/>
                <a:sym typeface="Georgia"/>
              </a:rPr>
              <a:t>Is it an indigenous sacred place or a  </a:t>
            </a:r>
            <a:endParaRPr sz="1600" b="1">
              <a:latin typeface="Georgia"/>
              <a:ea typeface="Georgia"/>
              <a:cs typeface="Georgia"/>
              <a:sym typeface="Georgia"/>
            </a:endParaRPr>
          </a:p>
          <a:p>
            <a:pPr marL="0" lvl="0" indent="0" algn="l" rtl="0">
              <a:lnSpc>
                <a:spcPct val="90000"/>
              </a:lnSpc>
              <a:spcBef>
                <a:spcPts val="600"/>
              </a:spcBef>
              <a:spcAft>
                <a:spcPts val="0"/>
              </a:spcAft>
              <a:buNone/>
            </a:pPr>
            <a:r>
              <a:rPr lang="en" sz="1600" b="1">
                <a:latin typeface="Georgia"/>
                <a:ea typeface="Georgia"/>
                <a:cs typeface="Georgia"/>
                <a:sym typeface="Georgia"/>
              </a:rPr>
              <a:t>         non-indigenous</a:t>
            </a:r>
            <a:r>
              <a:rPr lang="en"/>
              <a:t> </a:t>
            </a:r>
            <a:r>
              <a:rPr lang="en" sz="1600" b="1">
                <a:latin typeface="Georgia"/>
                <a:ea typeface="Georgia"/>
                <a:cs typeface="Georgia"/>
                <a:sym typeface="Georgia"/>
              </a:rPr>
              <a:t>sacred place? </a:t>
            </a:r>
            <a:endParaRPr/>
          </a:p>
          <a:p>
            <a:pPr marL="0" lvl="0" indent="0" algn="l" rtl="0">
              <a:lnSpc>
                <a:spcPct val="90000"/>
              </a:lnSpc>
              <a:spcBef>
                <a:spcPts val="600"/>
              </a:spcBef>
              <a:spcAft>
                <a:spcPts val="0"/>
              </a:spcAft>
              <a:buClr>
                <a:schemeClr val="dk1"/>
              </a:buClr>
              <a:buSzPts val="1600"/>
              <a:buFont typeface="Arial"/>
              <a:buChar char="•"/>
            </a:pPr>
            <a:r>
              <a:rPr lang="en" sz="1600" b="1">
                <a:latin typeface="Georgia"/>
                <a:ea typeface="Georgia"/>
                <a:cs typeface="Georgia"/>
                <a:sym typeface="Georgia"/>
              </a:rPr>
              <a:t>What is your sense of place when you’re there?</a:t>
            </a:r>
            <a:endParaRPr/>
          </a:p>
          <a:p>
            <a:pPr marL="0" lvl="0" indent="0" algn="l" rtl="0">
              <a:lnSpc>
                <a:spcPct val="90000"/>
              </a:lnSpc>
              <a:spcBef>
                <a:spcPts val="600"/>
              </a:spcBef>
              <a:spcAft>
                <a:spcPts val="0"/>
              </a:spcAft>
              <a:buClr>
                <a:schemeClr val="dk1"/>
              </a:buClr>
              <a:buSzPts val="1600"/>
              <a:buFont typeface="Arial"/>
              <a:buChar char="•"/>
            </a:pPr>
            <a:r>
              <a:rPr lang="en" sz="1600" b="1">
                <a:latin typeface="Georgia"/>
                <a:ea typeface="Georgia"/>
                <a:cs typeface="Georgia"/>
                <a:sym typeface="Georgia"/>
              </a:rPr>
              <a:t>In other words, when you are there, what personal </a:t>
            </a:r>
            <a:endParaRPr sz="1600" b="1">
              <a:latin typeface="Georgia"/>
              <a:ea typeface="Georgia"/>
              <a:cs typeface="Georgia"/>
              <a:sym typeface="Georgia"/>
            </a:endParaRPr>
          </a:p>
          <a:p>
            <a:pPr marL="0" lvl="0" indent="0" algn="l" rtl="0">
              <a:lnSpc>
                <a:spcPct val="90000"/>
              </a:lnSpc>
              <a:spcBef>
                <a:spcPts val="600"/>
              </a:spcBef>
              <a:spcAft>
                <a:spcPts val="0"/>
              </a:spcAft>
              <a:buNone/>
            </a:pPr>
            <a:r>
              <a:rPr lang="en" sz="1600" b="1">
                <a:latin typeface="Georgia"/>
                <a:ea typeface="Georgia"/>
                <a:cs typeface="Georgia"/>
                <a:sym typeface="Georgia"/>
              </a:rPr>
              <a:t>         connections do you experience and why? </a:t>
            </a:r>
            <a:endParaRPr/>
          </a:p>
          <a:p>
            <a:pPr marL="0" lvl="0" indent="101600" algn="l" rtl="0">
              <a:lnSpc>
                <a:spcPct val="90000"/>
              </a:lnSpc>
              <a:spcBef>
                <a:spcPts val="600"/>
              </a:spcBef>
              <a:spcAft>
                <a:spcPts val="0"/>
              </a:spcAft>
              <a:buClr>
                <a:schemeClr val="dk1"/>
              </a:buClr>
              <a:buSzPts val="1600"/>
              <a:buFont typeface="Arial"/>
              <a:buNone/>
            </a:pPr>
            <a:endParaRPr sz="1600" b="1">
              <a:latin typeface="Georgia"/>
              <a:ea typeface="Georgia"/>
              <a:cs typeface="Georgia"/>
              <a:sym typeface="Georgia"/>
            </a:endParaRPr>
          </a:p>
          <a:p>
            <a:pPr marL="0" lvl="0" indent="0" algn="ctr" rtl="0">
              <a:lnSpc>
                <a:spcPct val="90000"/>
              </a:lnSpc>
              <a:spcBef>
                <a:spcPts val="600"/>
              </a:spcBef>
              <a:spcAft>
                <a:spcPts val="0"/>
              </a:spcAft>
              <a:buClr>
                <a:schemeClr val="dk1"/>
              </a:buClr>
              <a:buSzPts val="1600"/>
              <a:buNone/>
            </a:pPr>
            <a:r>
              <a:rPr lang="en" sz="1600" b="1" i="1">
                <a:latin typeface="Georgia"/>
                <a:ea typeface="Georgia"/>
                <a:cs typeface="Georgia"/>
                <a:sym typeface="Georgia"/>
              </a:rPr>
              <a:t>If you’re comfortable, </a:t>
            </a:r>
            <a:endParaRPr/>
          </a:p>
          <a:p>
            <a:pPr marL="0" lvl="0" indent="0" algn="ctr" rtl="0">
              <a:lnSpc>
                <a:spcPct val="90000"/>
              </a:lnSpc>
              <a:spcBef>
                <a:spcPts val="600"/>
              </a:spcBef>
              <a:spcAft>
                <a:spcPts val="600"/>
              </a:spcAft>
              <a:buClr>
                <a:schemeClr val="dk1"/>
              </a:buClr>
              <a:buSzPts val="1600"/>
              <a:buNone/>
            </a:pPr>
            <a:r>
              <a:rPr lang="en" sz="1600" b="1" i="1">
                <a:latin typeface="Georgia"/>
                <a:ea typeface="Georgia"/>
                <a:cs typeface="Georgia"/>
                <a:sym typeface="Georgia"/>
              </a:rPr>
              <a:t>share with a person in the class. </a:t>
            </a:r>
            <a:endParaRPr/>
          </a:p>
        </p:txBody>
      </p:sp>
      <p:pic>
        <p:nvPicPr>
          <p:cNvPr id="305" name="Google Shape;305;p44" descr="Flower Of Life Images – Browse 1,035,284 Stock Photos, Vectors, and Video |  Adobe Stock"/>
          <p:cNvPicPr preferRelativeResize="0"/>
          <p:nvPr/>
        </p:nvPicPr>
        <p:blipFill rotWithShape="1">
          <a:blip r:embed="rId3">
            <a:alphaModFix/>
          </a:blip>
          <a:srcRect/>
          <a:stretch/>
        </p:blipFill>
        <p:spPr>
          <a:xfrm>
            <a:off x="6863484" y="563272"/>
            <a:ext cx="1648518" cy="1884021"/>
          </a:xfrm>
          <a:prstGeom prst="rect">
            <a:avLst/>
          </a:prstGeom>
          <a:noFill/>
          <a:ln w="25400" cap="flat" cmpd="sng">
            <a:solidFill>
              <a:srgbClr val="9CC2E5"/>
            </a:solidFill>
            <a:prstDash val="solid"/>
            <a:round/>
            <a:headEnd type="none" w="sm" len="sm"/>
            <a:tailEnd type="none" w="sm" len="sm"/>
          </a:ln>
        </p:spPr>
      </p:pic>
      <p:pic>
        <p:nvPicPr>
          <p:cNvPr id="306" name="Google Shape;306;p44" descr="Flower Of Life Images – Browse 1,035,284 Stock Photos, Vectors, and Video |  Adobe Stock"/>
          <p:cNvPicPr preferRelativeResize="0"/>
          <p:nvPr/>
        </p:nvPicPr>
        <p:blipFill rotWithShape="1">
          <a:blip r:embed="rId3">
            <a:alphaModFix/>
          </a:blip>
          <a:srcRect/>
          <a:stretch/>
        </p:blipFill>
        <p:spPr>
          <a:xfrm>
            <a:off x="6863484" y="2688593"/>
            <a:ext cx="1648518" cy="1884021"/>
          </a:xfrm>
          <a:prstGeom prst="rect">
            <a:avLst/>
          </a:prstGeom>
          <a:noFill/>
          <a:ln w="25400" cap="flat" cmpd="sng">
            <a:solidFill>
              <a:srgbClr val="9CC2E5"/>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0" y="163025"/>
            <a:ext cx="9144000" cy="14004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7030A0"/>
              </a:buClr>
              <a:buSzPts val="3200"/>
              <a:buFont typeface="Georgia"/>
              <a:buNone/>
            </a:pPr>
            <a:r>
              <a:rPr lang="en" sz="3200" b="1" u="sng">
                <a:solidFill>
                  <a:srgbClr val="7030A0"/>
                </a:solidFill>
                <a:latin typeface="Georgia"/>
                <a:ea typeface="Georgia"/>
                <a:cs typeface="Georgia"/>
                <a:sym typeface="Georgia"/>
              </a:rPr>
              <a:t>sacred place</a:t>
            </a:r>
            <a:r>
              <a:rPr lang="en" sz="3200" b="1">
                <a:solidFill>
                  <a:srgbClr val="7030A0"/>
                </a:solidFill>
                <a:latin typeface="Georgia"/>
                <a:ea typeface="Georgia"/>
                <a:cs typeface="Georgia"/>
                <a:sym typeface="Georgia"/>
              </a:rPr>
              <a:t>: </a:t>
            </a:r>
            <a:r>
              <a:rPr lang="en" sz="3200" b="1">
                <a:latin typeface="Georgia"/>
                <a:ea typeface="Georgia"/>
                <a:cs typeface="Georgia"/>
                <a:sym typeface="Georgia"/>
              </a:rPr>
              <a:t>a location that is</a:t>
            </a:r>
            <a:endParaRPr sz="3200" b="1">
              <a:latin typeface="Georgia"/>
              <a:ea typeface="Georgia"/>
              <a:cs typeface="Georgia"/>
              <a:sym typeface="Georgia"/>
            </a:endParaRPr>
          </a:p>
          <a:p>
            <a:pPr marL="0" lvl="0" indent="0" algn="ctr" rtl="0">
              <a:lnSpc>
                <a:spcPct val="90000"/>
              </a:lnSpc>
              <a:spcBef>
                <a:spcPts val="0"/>
              </a:spcBef>
              <a:spcAft>
                <a:spcPts val="0"/>
              </a:spcAft>
              <a:buClr>
                <a:schemeClr val="dk1"/>
              </a:buClr>
              <a:buSzPts val="3200"/>
              <a:buFont typeface="Georgia"/>
              <a:buNone/>
            </a:pPr>
            <a:r>
              <a:rPr lang="en" sz="3200" b="1">
                <a:latin typeface="Georgia"/>
                <a:ea typeface="Georgia"/>
                <a:cs typeface="Georgia"/>
                <a:sym typeface="Georgia"/>
              </a:rPr>
              <a:t>considered holy or spiritual    </a:t>
            </a:r>
            <a:endParaRPr sz="3200" b="1">
              <a:latin typeface="Georgia"/>
              <a:ea typeface="Georgia"/>
              <a:cs typeface="Georgia"/>
              <a:sym typeface="Georgia"/>
            </a:endParaRPr>
          </a:p>
        </p:txBody>
      </p:sp>
      <p:sp>
        <p:nvSpPr>
          <p:cNvPr id="112" name="Google Shape;112;p17"/>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normAutofit/>
          </a:bodyPr>
          <a:lstStyle/>
          <a:p>
            <a:pPr marL="0" lvl="0" indent="0" algn="ctr" rtl="0">
              <a:lnSpc>
                <a:spcPct val="90000"/>
              </a:lnSpc>
              <a:spcBef>
                <a:spcPts val="0"/>
              </a:spcBef>
              <a:spcAft>
                <a:spcPts val="0"/>
              </a:spcAft>
              <a:buClr>
                <a:schemeClr val="dk1"/>
              </a:buClr>
              <a:buSzPts val="1800"/>
              <a:buNone/>
            </a:pPr>
            <a:endParaRPr/>
          </a:p>
        </p:txBody>
      </p:sp>
      <p:pic>
        <p:nvPicPr>
          <p:cNvPr id="113" name="Google Shape;113;p17"/>
          <p:cNvPicPr preferRelativeResize="0"/>
          <p:nvPr/>
        </p:nvPicPr>
        <p:blipFill rotWithShape="1">
          <a:blip r:embed="rId3">
            <a:alphaModFix/>
          </a:blip>
          <a:srcRect t="6967" b="7547"/>
          <a:stretch/>
        </p:blipFill>
        <p:spPr>
          <a:xfrm>
            <a:off x="0" y="1860675"/>
            <a:ext cx="9144001" cy="28025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ctrTitle"/>
          </p:nvPr>
        </p:nvSpPr>
        <p:spPr>
          <a:xfrm>
            <a:off x="0" y="-152400"/>
            <a:ext cx="9144000" cy="1132500"/>
          </a:xfrm>
          <a:prstGeom prst="rect">
            <a:avLst/>
          </a:prstGeom>
          <a:noFill/>
          <a:ln>
            <a:noFill/>
          </a:ln>
        </p:spPr>
        <p:txBody>
          <a:bodyPr spcFirstLastPara="1" wrap="square" lIns="91425" tIns="91425" rIns="91425" bIns="91425" anchor="b" anchorCtr="0">
            <a:normAutofit/>
          </a:bodyPr>
          <a:lstStyle/>
          <a:p>
            <a:pPr marL="0" lvl="0" indent="0" algn="ctr" rtl="0">
              <a:lnSpc>
                <a:spcPct val="90000"/>
              </a:lnSpc>
              <a:spcBef>
                <a:spcPts val="0"/>
              </a:spcBef>
              <a:spcAft>
                <a:spcPts val="0"/>
              </a:spcAft>
              <a:buClr>
                <a:schemeClr val="dk1"/>
              </a:buClr>
              <a:buSzPts val="4800"/>
              <a:buFont typeface="Georgia"/>
              <a:buNone/>
            </a:pPr>
            <a:r>
              <a:rPr lang="en" sz="4800" b="1">
                <a:latin typeface="Georgia"/>
                <a:ea typeface="Georgia"/>
                <a:cs typeface="Georgia"/>
                <a:sym typeface="Georgia"/>
              </a:rPr>
              <a:t>World Regions</a:t>
            </a:r>
            <a:endParaRPr sz="4800" b="1">
              <a:latin typeface="Georgia"/>
              <a:ea typeface="Georgia"/>
              <a:cs typeface="Georgia"/>
              <a:sym typeface="Georgia"/>
            </a:endParaRPr>
          </a:p>
        </p:txBody>
      </p:sp>
      <p:pic>
        <p:nvPicPr>
          <p:cNvPr id="119" name="Google Shape;119;p18"/>
          <p:cNvPicPr preferRelativeResize="0"/>
          <p:nvPr/>
        </p:nvPicPr>
        <p:blipFill rotWithShape="1">
          <a:blip r:embed="rId3">
            <a:alphaModFix/>
          </a:blip>
          <a:srcRect/>
          <a:stretch/>
        </p:blipFill>
        <p:spPr>
          <a:xfrm>
            <a:off x="435345" y="876575"/>
            <a:ext cx="8224524" cy="4112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333005" y="291450"/>
            <a:ext cx="458504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2800" b="1" u="sng">
                <a:solidFill>
                  <a:schemeClr val="hlink"/>
                </a:solidFill>
                <a:latin typeface="Georgia"/>
                <a:ea typeface="Georgia"/>
                <a:cs typeface="Georgia"/>
                <a:sym typeface="Georgia"/>
                <a:hlinkClick r:id="rId3"/>
              </a:rPr>
              <a:t>Golden Temple in India</a:t>
            </a:r>
            <a:endParaRPr sz="2800" b="1">
              <a:latin typeface="Georgia"/>
              <a:ea typeface="Georgia"/>
              <a:cs typeface="Georgia"/>
              <a:sym typeface="Georgia"/>
            </a:endParaRPr>
          </a:p>
        </p:txBody>
      </p:sp>
      <p:sp>
        <p:nvSpPr>
          <p:cNvPr id="125" name="Google Shape;125;p19"/>
          <p:cNvSpPr txBox="1">
            <a:spLocks noGrp="1"/>
          </p:cNvSpPr>
          <p:nvPr>
            <p:ph type="body" idx="1"/>
          </p:nvPr>
        </p:nvSpPr>
        <p:spPr>
          <a:xfrm>
            <a:off x="5633350" y="291450"/>
            <a:ext cx="3294600" cy="45606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0"/>
              </a:spcAft>
              <a:buClr>
                <a:schemeClr val="dk1"/>
              </a:buClr>
              <a:buSzPts val="1800"/>
              <a:buNone/>
            </a:pPr>
            <a:endParaRPr>
              <a:solidFill>
                <a:schemeClr val="dk1"/>
              </a:solidFill>
            </a:endParaRPr>
          </a:p>
          <a:p>
            <a:pPr marL="0" lvl="0" indent="0" algn="l" rtl="0">
              <a:lnSpc>
                <a:spcPct val="90000"/>
              </a:lnSpc>
              <a:spcBef>
                <a:spcPts val="1200"/>
              </a:spcBef>
              <a:spcAft>
                <a:spcPts val="1200"/>
              </a:spcAft>
              <a:buClr>
                <a:schemeClr val="dk1"/>
              </a:buClr>
              <a:buSzPts val="1800"/>
              <a:buNone/>
            </a:pPr>
            <a:r>
              <a:rPr lang="en" sz="1500">
                <a:solidFill>
                  <a:schemeClr val="dk1"/>
                </a:solidFill>
              </a:rPr>
              <a:t>  </a:t>
            </a:r>
            <a:endParaRPr sz="1500"/>
          </a:p>
        </p:txBody>
      </p:sp>
      <p:sp>
        <p:nvSpPr>
          <p:cNvPr id="126" name="Google Shape;126;p19"/>
          <p:cNvSpPr txBox="1"/>
          <p:nvPr/>
        </p:nvSpPr>
        <p:spPr>
          <a:xfrm>
            <a:off x="5227074" y="2041"/>
            <a:ext cx="3854700" cy="5170616"/>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 sz="1800" b="0" i="0" u="none" strike="noStrike" cap="none">
                <a:solidFill>
                  <a:schemeClr val="dk1"/>
                </a:solidFill>
                <a:latin typeface="Georgia"/>
                <a:ea typeface="Georgia"/>
                <a:cs typeface="Georgia"/>
                <a:sym typeface="Georgia"/>
              </a:rPr>
              <a:t>The Golden Temple in India is the most </a:t>
            </a:r>
            <a:r>
              <a:rPr lang="en" sz="1800" b="1" i="0" u="none" strike="noStrike" cap="none">
                <a:solidFill>
                  <a:schemeClr val="dk1"/>
                </a:solidFill>
                <a:latin typeface="Georgia"/>
                <a:ea typeface="Georgia"/>
                <a:cs typeface="Georgia"/>
                <a:sym typeface="Georgia"/>
              </a:rPr>
              <a:t>sacred place</a:t>
            </a:r>
            <a:r>
              <a:rPr lang="en" sz="1800" b="0" i="0" u="none" strike="noStrike" cap="none">
                <a:solidFill>
                  <a:schemeClr val="dk1"/>
                </a:solidFill>
                <a:latin typeface="Georgia"/>
                <a:ea typeface="Georgia"/>
                <a:cs typeface="Georgia"/>
                <a:sym typeface="Georgia"/>
              </a:rPr>
              <a:t> in Sikhism. The building has entrances on all four sides, indicating that it is open to people of all religions. Inside the temple, on a jewel-studded platform, lies the </a:t>
            </a:r>
            <a:r>
              <a:rPr lang="en" sz="1800" b="0" i="1" u="none" strike="noStrike" cap="none">
                <a:solidFill>
                  <a:schemeClr val="dk1"/>
                </a:solidFill>
                <a:latin typeface="Georgia"/>
                <a:ea typeface="Georgia"/>
                <a:cs typeface="Georgia"/>
                <a:sym typeface="Georgia"/>
              </a:rPr>
              <a:t>Guru Granth Sahib</a:t>
            </a:r>
            <a:r>
              <a:rPr lang="en" sz="1800" b="0" i="0" u="none" strike="noStrike" cap="none">
                <a:solidFill>
                  <a:schemeClr val="dk1"/>
                </a:solidFill>
                <a:latin typeface="Georgia"/>
                <a:ea typeface="Georgia"/>
                <a:cs typeface="Georgia"/>
                <a:sym typeface="Georgia"/>
              </a:rPr>
              <a:t>, the central holy religious scripture of Sikhism. </a:t>
            </a:r>
            <a:endParaRPr/>
          </a:p>
          <a:p>
            <a:pPr marL="0" marR="0" lvl="0" indent="0" algn="l" rtl="0">
              <a:spcBef>
                <a:spcPts val="0"/>
              </a:spcBef>
              <a:spcAft>
                <a:spcPts val="0"/>
              </a:spcAft>
              <a:buNone/>
            </a:pPr>
            <a:endParaRPr sz="1800">
              <a:solidFill>
                <a:schemeClr val="dk1"/>
              </a:solidFill>
              <a:latin typeface="Georgia"/>
              <a:ea typeface="Georgia"/>
              <a:cs typeface="Georgia"/>
              <a:sym typeface="Georgia"/>
            </a:endParaRPr>
          </a:p>
          <a:p>
            <a:pPr marL="0" marR="0" lvl="0" indent="0" algn="l" rtl="0">
              <a:spcBef>
                <a:spcPts val="0"/>
              </a:spcBef>
              <a:spcAft>
                <a:spcPts val="0"/>
              </a:spcAft>
              <a:buClr>
                <a:srgbClr val="212529"/>
              </a:buClr>
              <a:buSzPts val="1800"/>
              <a:buFont typeface="Georgia"/>
              <a:buNone/>
            </a:pPr>
            <a:r>
              <a:rPr lang="en" sz="1800" b="0" i="0">
                <a:solidFill>
                  <a:srgbClr val="212529"/>
                </a:solidFill>
                <a:latin typeface="Georgia"/>
                <a:ea typeface="Georgia"/>
                <a:cs typeface="Georgia"/>
                <a:sym typeface="Georgia"/>
              </a:rPr>
              <a:t>The lake surrounding the Golden Temple is known as </a:t>
            </a:r>
            <a:r>
              <a:rPr lang="en" sz="1800" b="0" i="1">
                <a:solidFill>
                  <a:srgbClr val="212529"/>
                </a:solidFill>
                <a:latin typeface="Georgia"/>
                <a:ea typeface="Georgia"/>
                <a:cs typeface="Georgia"/>
                <a:sym typeface="Georgia"/>
              </a:rPr>
              <a:t>Amrit Sarovar </a:t>
            </a:r>
            <a:r>
              <a:rPr lang="en" sz="1800" b="0" i="0">
                <a:solidFill>
                  <a:srgbClr val="212529"/>
                </a:solidFill>
                <a:latin typeface="Georgia"/>
                <a:ea typeface="Georgia"/>
                <a:cs typeface="Georgia"/>
                <a:sym typeface="Georgia"/>
              </a:rPr>
              <a:t>which means </a:t>
            </a:r>
            <a:r>
              <a:rPr lang="en" sz="1800" b="0" i="0">
                <a:solidFill>
                  <a:srgbClr val="333333"/>
                </a:solidFill>
                <a:latin typeface="Georgia"/>
                <a:ea typeface="Georgia"/>
                <a:cs typeface="Georgia"/>
                <a:sym typeface="Georgia"/>
              </a:rPr>
              <a:t>“pool of ambrosial nectar.” Sikhs consider the pool holy and purifying. Many bathe in it from the outer platform</a:t>
            </a:r>
            <a:r>
              <a:rPr lang="en" sz="1800" b="0" i="0">
                <a:solidFill>
                  <a:srgbClr val="212529"/>
                </a:solidFill>
                <a:latin typeface="Georgia"/>
                <a:ea typeface="Georgia"/>
                <a:cs typeface="Georgia"/>
                <a:sym typeface="Georgia"/>
              </a:rPr>
              <a:t>. </a:t>
            </a:r>
            <a:r>
              <a:rPr lang="en" sz="1800">
                <a:solidFill>
                  <a:schemeClr val="dk1"/>
                </a:solidFill>
                <a:latin typeface="Georgia"/>
                <a:ea typeface="Georgia"/>
                <a:cs typeface="Georgia"/>
                <a:sym typeface="Georgia"/>
              </a:rPr>
              <a:t>Thousands of Sikhs visit this shrine daily for worship. </a:t>
            </a:r>
            <a:endParaRPr sz="1800">
              <a:solidFill>
                <a:schemeClr val="dk1"/>
              </a:solidFill>
              <a:latin typeface="Georgia"/>
              <a:ea typeface="Georgia"/>
              <a:cs typeface="Georgia"/>
              <a:sym typeface="Georgia"/>
            </a:endParaRPr>
          </a:p>
        </p:txBody>
      </p:sp>
      <p:pic>
        <p:nvPicPr>
          <p:cNvPr id="127" name="Google Shape;127;p19"/>
          <p:cNvPicPr preferRelativeResize="0"/>
          <p:nvPr/>
        </p:nvPicPr>
        <p:blipFill rotWithShape="1">
          <a:blip r:embed="rId4">
            <a:alphaModFix/>
          </a:blip>
          <a:srcRect/>
          <a:stretch/>
        </p:blipFill>
        <p:spPr>
          <a:xfrm>
            <a:off x="333005" y="1031760"/>
            <a:ext cx="4777166" cy="3234389"/>
          </a:xfrm>
          <a:prstGeom prst="rect">
            <a:avLst/>
          </a:prstGeom>
          <a:noFill/>
          <a:ln w="28575" cap="flat" cmpd="sng">
            <a:solidFill>
              <a:srgbClr val="7030A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ctrTitle"/>
          </p:nvPr>
        </p:nvSpPr>
        <p:spPr>
          <a:xfrm>
            <a:off x="0" y="213632"/>
            <a:ext cx="9050700" cy="8742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7030A0"/>
              </a:buClr>
              <a:buSzPts val="3200"/>
              <a:buFont typeface="Georgia"/>
              <a:buNone/>
            </a:pPr>
            <a:r>
              <a:rPr lang="en" sz="3200" b="1" u="sng">
                <a:solidFill>
                  <a:srgbClr val="7030A0"/>
                </a:solidFill>
                <a:latin typeface="Georgia"/>
                <a:ea typeface="Georgia"/>
                <a:cs typeface="Georgia"/>
                <a:sym typeface="Georgia"/>
              </a:rPr>
              <a:t>physical landscape</a:t>
            </a:r>
            <a:r>
              <a:rPr lang="en" sz="3200" b="1">
                <a:solidFill>
                  <a:srgbClr val="7030A0"/>
                </a:solidFill>
                <a:latin typeface="Georgia"/>
                <a:ea typeface="Georgia"/>
                <a:cs typeface="Georgia"/>
                <a:sym typeface="Georgia"/>
              </a:rPr>
              <a:t>: </a:t>
            </a:r>
            <a:r>
              <a:rPr lang="en" sz="3200" b="1">
                <a:latin typeface="Georgia"/>
                <a:ea typeface="Georgia"/>
                <a:cs typeface="Georgia"/>
                <a:sym typeface="Georgia"/>
              </a:rPr>
              <a:t>the natural environment  </a:t>
            </a:r>
            <a:endParaRPr sz="3200" b="1">
              <a:latin typeface="Georgia"/>
              <a:ea typeface="Georgia"/>
              <a:cs typeface="Georgia"/>
              <a:sym typeface="Georgia"/>
            </a:endParaRPr>
          </a:p>
        </p:txBody>
      </p:sp>
      <p:pic>
        <p:nvPicPr>
          <p:cNvPr id="133" name="Google Shape;133;p20"/>
          <p:cNvPicPr preferRelativeResize="0"/>
          <p:nvPr/>
        </p:nvPicPr>
        <p:blipFill rotWithShape="1">
          <a:blip r:embed="rId3">
            <a:alphaModFix/>
          </a:blip>
          <a:srcRect/>
          <a:stretch/>
        </p:blipFill>
        <p:spPr>
          <a:xfrm>
            <a:off x="2207975" y="1018750"/>
            <a:ext cx="4966875" cy="38199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243334" y="265563"/>
            <a:ext cx="4875597"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hlink"/>
              </a:buClr>
              <a:buSzPts val="2800"/>
              <a:buFont typeface="Georgia"/>
              <a:buNone/>
            </a:pPr>
            <a:r>
              <a:rPr lang="en" sz="2500" b="1" u="sng">
                <a:solidFill>
                  <a:schemeClr val="hlink"/>
                </a:solidFill>
                <a:latin typeface="Georgia"/>
                <a:ea typeface="Georgia"/>
                <a:cs typeface="Georgia"/>
                <a:sym typeface="Georgia"/>
                <a:hlinkClick r:id="rId3"/>
              </a:rPr>
              <a:t>Ukonsaari Island in Finland </a:t>
            </a:r>
            <a:endParaRPr sz="2500" b="1">
              <a:latin typeface="Georgia"/>
              <a:ea typeface="Georgia"/>
              <a:cs typeface="Georgia"/>
              <a:sym typeface="Georgia"/>
            </a:endParaRPr>
          </a:p>
        </p:txBody>
      </p:sp>
      <p:sp>
        <p:nvSpPr>
          <p:cNvPr id="139" name="Google Shape;139;p21"/>
          <p:cNvSpPr txBox="1">
            <a:spLocks noGrp="1"/>
          </p:cNvSpPr>
          <p:nvPr>
            <p:ph type="body" idx="1"/>
          </p:nvPr>
        </p:nvSpPr>
        <p:spPr>
          <a:xfrm>
            <a:off x="4999289" y="910224"/>
            <a:ext cx="4064654" cy="38358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1800"/>
              <a:buNone/>
            </a:pPr>
            <a:r>
              <a:rPr lang="en">
                <a:solidFill>
                  <a:schemeClr val="dk1"/>
                </a:solidFill>
                <a:latin typeface="Georgia"/>
                <a:ea typeface="Georgia"/>
                <a:cs typeface="Georgia"/>
                <a:sym typeface="Georgia"/>
              </a:rPr>
              <a:t>The island of Ukonsaari in Lake Inari in northern Finland is a </a:t>
            </a:r>
            <a:r>
              <a:rPr lang="en" b="1">
                <a:solidFill>
                  <a:schemeClr val="dk1"/>
                </a:solidFill>
                <a:latin typeface="Georgia"/>
                <a:ea typeface="Georgia"/>
                <a:cs typeface="Georgia"/>
                <a:sym typeface="Georgia"/>
              </a:rPr>
              <a:t>sacred place</a:t>
            </a:r>
            <a:r>
              <a:rPr lang="en">
                <a:solidFill>
                  <a:schemeClr val="dk1"/>
                </a:solidFill>
                <a:latin typeface="Georgia"/>
                <a:ea typeface="Georgia"/>
                <a:cs typeface="Georgia"/>
                <a:sym typeface="Georgia"/>
              </a:rPr>
              <a:t> to the indigenous Sámi people. The Sámi have lived near the rocky island for two thousand years. Steep cliffs and a cave characterize the </a:t>
            </a:r>
            <a:r>
              <a:rPr lang="en" b="1">
                <a:solidFill>
                  <a:schemeClr val="dk1"/>
                </a:solidFill>
                <a:latin typeface="Georgia"/>
                <a:ea typeface="Georgia"/>
                <a:cs typeface="Georgia"/>
                <a:sym typeface="Georgia"/>
              </a:rPr>
              <a:t>physical landscape</a:t>
            </a:r>
            <a:r>
              <a:rPr lang="en">
                <a:solidFill>
                  <a:schemeClr val="dk1"/>
                </a:solidFill>
                <a:latin typeface="Georgia"/>
                <a:ea typeface="Georgia"/>
                <a:cs typeface="Georgia"/>
                <a:sym typeface="Georgia"/>
              </a:rPr>
              <a:t>. The island is closely connected to the Sámi’s worship of their god of thunder, Ukko, who was the most important male deity.</a:t>
            </a:r>
            <a:endParaRPr sz="1100">
              <a:solidFill>
                <a:schemeClr val="dk1"/>
              </a:solidFill>
            </a:endParaRPr>
          </a:p>
          <a:p>
            <a:pPr marL="0" lvl="0" indent="0" algn="l" rtl="0">
              <a:lnSpc>
                <a:spcPct val="90000"/>
              </a:lnSpc>
              <a:spcBef>
                <a:spcPts val="0"/>
              </a:spcBef>
              <a:spcAft>
                <a:spcPts val="1200"/>
              </a:spcAft>
              <a:buClr>
                <a:schemeClr val="dk1"/>
              </a:buClr>
              <a:buSzPts val="1800"/>
              <a:buNone/>
            </a:pPr>
            <a:endParaRPr sz="1600">
              <a:solidFill>
                <a:srgbClr val="292929"/>
              </a:solidFill>
              <a:highlight>
                <a:srgbClr val="FFFFFF"/>
              </a:highlight>
            </a:endParaRPr>
          </a:p>
        </p:txBody>
      </p:sp>
      <p:pic>
        <p:nvPicPr>
          <p:cNvPr id="140" name="Google Shape;140;p21"/>
          <p:cNvPicPr preferRelativeResize="0"/>
          <p:nvPr/>
        </p:nvPicPr>
        <p:blipFill rotWithShape="1">
          <a:blip r:embed="rId4">
            <a:alphaModFix/>
          </a:blip>
          <a:srcRect/>
          <a:stretch/>
        </p:blipFill>
        <p:spPr>
          <a:xfrm>
            <a:off x="385871" y="965674"/>
            <a:ext cx="4502323" cy="3498338"/>
          </a:xfrm>
          <a:prstGeom prst="rect">
            <a:avLst/>
          </a:prstGeom>
          <a:noFill/>
          <a:ln w="25400" cap="flat" cmpd="sng">
            <a:solidFill>
              <a:srgbClr val="00206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875722" y="304687"/>
            <a:ext cx="3790281" cy="572700"/>
          </a:xfrm>
          <a:prstGeom prst="rect">
            <a:avLst/>
          </a:prstGeom>
          <a:noFill/>
          <a:ln>
            <a:noFill/>
          </a:ln>
        </p:spPr>
        <p:txBody>
          <a:bodyPr spcFirstLastPara="1" wrap="square" lIns="91425" tIns="91425" rIns="91425" bIns="91425" anchor="t" anchorCtr="0">
            <a:normAutofit/>
          </a:bodyPr>
          <a:lstStyle/>
          <a:p>
            <a:pPr marL="0" lvl="0" indent="0" algn="ctr" rtl="0">
              <a:lnSpc>
                <a:spcPct val="90000"/>
              </a:lnSpc>
              <a:spcBef>
                <a:spcPts val="0"/>
              </a:spcBef>
              <a:spcAft>
                <a:spcPts val="0"/>
              </a:spcAft>
              <a:buClr>
                <a:schemeClr val="hlink"/>
              </a:buClr>
              <a:buSzPts val="2800"/>
              <a:buFont typeface="Georgia"/>
              <a:buNone/>
            </a:pPr>
            <a:r>
              <a:rPr lang="en" sz="2500" b="1" u="sng">
                <a:solidFill>
                  <a:schemeClr val="hlink"/>
                </a:solidFill>
                <a:latin typeface="Georgia"/>
                <a:ea typeface="Georgia"/>
                <a:cs typeface="Georgia"/>
                <a:sym typeface="Georgia"/>
                <a:hlinkClick r:id="rId3"/>
              </a:rPr>
              <a:t>Uluru in Australia</a:t>
            </a:r>
            <a:endParaRPr sz="2500" b="1">
              <a:latin typeface="Georgia"/>
              <a:ea typeface="Georgia"/>
              <a:cs typeface="Georgia"/>
              <a:sym typeface="Georgia"/>
            </a:endParaRPr>
          </a:p>
        </p:txBody>
      </p:sp>
      <p:sp>
        <p:nvSpPr>
          <p:cNvPr id="146" name="Google Shape;146;p22"/>
          <p:cNvSpPr txBox="1">
            <a:spLocks noGrp="1"/>
          </p:cNvSpPr>
          <p:nvPr>
            <p:ph type="body" idx="1"/>
          </p:nvPr>
        </p:nvSpPr>
        <p:spPr>
          <a:xfrm>
            <a:off x="5046711" y="229282"/>
            <a:ext cx="4097289" cy="384706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800"/>
              <a:buNone/>
            </a:pPr>
            <a:r>
              <a:rPr lang="en" sz="2000">
                <a:solidFill>
                  <a:schemeClr val="dk1"/>
                </a:solidFill>
                <a:latin typeface="Georgia"/>
                <a:ea typeface="Georgia"/>
                <a:cs typeface="Georgia"/>
                <a:sym typeface="Georgia"/>
              </a:rPr>
              <a:t>Uluru is a </a:t>
            </a:r>
            <a:r>
              <a:rPr lang="en" sz="2000" b="1">
                <a:solidFill>
                  <a:schemeClr val="dk1"/>
                </a:solidFill>
                <a:latin typeface="Georgia"/>
                <a:ea typeface="Georgia"/>
                <a:cs typeface="Georgia"/>
                <a:sym typeface="Georgia"/>
              </a:rPr>
              <a:t>sacred place</a:t>
            </a:r>
            <a:r>
              <a:rPr lang="en" sz="2000">
                <a:solidFill>
                  <a:schemeClr val="dk1"/>
                </a:solidFill>
                <a:latin typeface="Georgia"/>
                <a:ea typeface="Georgia"/>
                <a:cs typeface="Georgia"/>
                <a:sym typeface="Georgia"/>
              </a:rPr>
              <a:t> to the indigenous Aṉangu people who have lived in this area for more than 30,000 years. The </a:t>
            </a:r>
            <a:r>
              <a:rPr lang="en" sz="2000" b="1">
                <a:solidFill>
                  <a:schemeClr val="dk1"/>
                </a:solidFill>
                <a:latin typeface="Georgia"/>
                <a:ea typeface="Georgia"/>
                <a:cs typeface="Georgia"/>
                <a:sym typeface="Georgia"/>
              </a:rPr>
              <a:t>physical landscape</a:t>
            </a:r>
            <a:r>
              <a:rPr lang="en" sz="2000">
                <a:solidFill>
                  <a:schemeClr val="dk1"/>
                </a:solidFill>
                <a:latin typeface="Georgia"/>
                <a:ea typeface="Georgia"/>
                <a:cs typeface="Georgia"/>
                <a:sym typeface="Georgia"/>
              </a:rPr>
              <a:t> is characterized by this large sandstone formation, which reaches more than 2,800 feet above sea level.   </a:t>
            </a:r>
            <a:endParaRPr sz="2000">
              <a:solidFill>
                <a:schemeClr val="dk1"/>
              </a:solidFill>
              <a:latin typeface="Georgia"/>
              <a:ea typeface="Georgia"/>
              <a:cs typeface="Georgia"/>
              <a:sym typeface="Georgia"/>
            </a:endParaRPr>
          </a:p>
          <a:p>
            <a:pPr marL="0" lvl="0" indent="0" algn="l" rtl="0">
              <a:lnSpc>
                <a:spcPct val="90000"/>
              </a:lnSpc>
              <a:spcBef>
                <a:spcPts val="1200"/>
              </a:spcBef>
              <a:spcAft>
                <a:spcPts val="1200"/>
              </a:spcAft>
              <a:buClr>
                <a:schemeClr val="dk1"/>
              </a:buClr>
              <a:buSzPts val="1800"/>
              <a:buNone/>
            </a:pPr>
            <a:r>
              <a:rPr lang="en" sz="2000">
                <a:solidFill>
                  <a:schemeClr val="dk1"/>
                </a:solidFill>
                <a:latin typeface="Georgia"/>
                <a:ea typeface="Georgia"/>
                <a:cs typeface="Georgia"/>
                <a:sym typeface="Georgia"/>
              </a:rPr>
              <a:t>The Aṉangu people believe that the Uluru was formed during the Dreaming, a time when the land and people were created by the ancestor spirits. The Aṉangu conduct ceremonies today in the sacred caves at the base of Uluru. </a:t>
            </a:r>
            <a:endParaRPr sz="2000">
              <a:latin typeface="Georgia"/>
              <a:ea typeface="Georgia"/>
              <a:cs typeface="Georgia"/>
              <a:sym typeface="Georgia"/>
            </a:endParaRPr>
          </a:p>
        </p:txBody>
      </p:sp>
      <p:pic>
        <p:nvPicPr>
          <p:cNvPr id="147" name="Google Shape;147;p22"/>
          <p:cNvPicPr preferRelativeResize="0"/>
          <p:nvPr/>
        </p:nvPicPr>
        <p:blipFill rotWithShape="1">
          <a:blip r:embed="rId4">
            <a:alphaModFix/>
          </a:blip>
          <a:srcRect/>
          <a:stretch/>
        </p:blipFill>
        <p:spPr>
          <a:xfrm>
            <a:off x="229867" y="1032567"/>
            <a:ext cx="4748478" cy="2599396"/>
          </a:xfrm>
          <a:prstGeom prst="rect">
            <a:avLst/>
          </a:prstGeom>
          <a:noFill/>
          <a:ln w="25400" cap="flat" cmpd="sng">
            <a:solidFill>
              <a:srgbClr val="00206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2536</Words>
  <Application>Microsoft Office PowerPoint</Application>
  <PresentationFormat>On-screen Show (16:9)</PresentationFormat>
  <Paragraphs>120</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Georgia</vt:lpstr>
      <vt:lpstr>Office Theme</vt:lpstr>
      <vt:lpstr>Sacred Places Around the World</vt:lpstr>
      <vt:lpstr> Essential Questions</vt:lpstr>
      <vt:lpstr>Map of Selected Sacred Places </vt:lpstr>
      <vt:lpstr>sacred place: a location that is considered holy or spiritual    </vt:lpstr>
      <vt:lpstr>World Regions</vt:lpstr>
      <vt:lpstr>Golden Temple in India</vt:lpstr>
      <vt:lpstr>physical landscape: the natural environment  </vt:lpstr>
      <vt:lpstr>Ukonsaari Island in Finland </vt:lpstr>
      <vt:lpstr>Uluru in Australia</vt:lpstr>
      <vt:lpstr>built environment: the human-made environment consisting of structures   </vt:lpstr>
      <vt:lpstr>Salt Lake Temple in Utah </vt:lpstr>
      <vt:lpstr>Baháʼí House of Worship in Chile </vt:lpstr>
      <vt:lpstr>pilgrimage: a journey to a sacred place for spiritual reasons </vt:lpstr>
      <vt:lpstr>Lourdes in France </vt:lpstr>
      <vt:lpstr>Kaaba in Saudi Arabia </vt:lpstr>
      <vt:lpstr>Gangotri Glacier in India</vt:lpstr>
      <vt:lpstr>indigenous people: original inhabitants of the land </vt:lpstr>
      <vt:lpstr>indigenous sacred place: a location that is considered holy or spiritual by the original inhabitants of the land  </vt:lpstr>
      <vt:lpstr>Pirá Paraná River in Colombia </vt:lpstr>
      <vt:lpstr>Grand Canyon in Arizona</vt:lpstr>
      <vt:lpstr>Chicabal Lake in Guatemala </vt:lpstr>
      <vt:lpstr>Sri Pada in Sri Lanka </vt:lpstr>
      <vt:lpstr>Now, you decide!    Which of the following sacred places are examples of indigenous sacred places? </vt:lpstr>
      <vt:lpstr>Basilica of the Virgin of Guadalupe in Mexico </vt:lpstr>
      <vt:lpstr> Mo’ai Statues in Easter Island</vt:lpstr>
      <vt:lpstr>Osun-Osogbo Sacred Grove in Nigeria</vt:lpstr>
      <vt:lpstr>Great Mosque of Djenné in Mali</vt:lpstr>
      <vt:lpstr>Borobudur Temple in Indonesia</vt:lpstr>
      <vt:lpstr>Mount Kilimanjaro in Tanzania</vt:lpstr>
      <vt:lpstr>Sense of place: the subjective perceptions, memories, and personal connections evoked by a geographic location </vt:lpstr>
      <vt:lpstr>Sense of place Reflection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Sacred Places Around the World</dc:title>
  <dc:creator>Dianne McKee</dc:creator>
  <cp:lastModifiedBy>Dianne McKee</cp:lastModifiedBy>
  <cp:revision>1</cp:revision>
  <dcterms:modified xsi:type="dcterms:W3CDTF">2023-10-13T17:48:11Z</dcterms:modified>
</cp:coreProperties>
</file>