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okandlearn.com/history-images/YG0040336/The-Ancient-Navaj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ookandlearn.com/history-images/YSA003251/Evening-Navajo-Country-Arizon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history.osu.edu/books/official-records/041/072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mhistoricsites.org/bosque-redondo/photo-galler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mhistoricsites.org/bosque-redondo/in-186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hanksville.org/storytellers/luci/poems/1864.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ontent.unm.edu/digital/collection/keleher/id/726/rec/48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mhistoricsites.org/bosque-redondo/in-186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hanksville.org/storytellers/luci/poems/1864.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ontent.unm.edu/digital/collection/keleher/id/365/rec/3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Photo: “The Ancient Navajo,” by John K. Hillers, 1879</a:t>
            </a:r>
            <a:endParaRPr/>
          </a:p>
          <a:p>
            <a:pPr marL="0" lvl="0" indent="0" algn="l" rtl="0">
              <a:lnSpc>
                <a:spcPct val="100000"/>
              </a:lnSpc>
              <a:spcBef>
                <a:spcPts val="0"/>
              </a:spcBef>
              <a:spcAft>
                <a:spcPts val="0"/>
              </a:spcAft>
              <a:buSzPts val="1100"/>
              <a:buNone/>
            </a:pPr>
            <a:r>
              <a:rPr lang="en-US" u="sng">
                <a:solidFill>
                  <a:schemeClr val="hlink"/>
                </a:solidFill>
                <a:hlinkClick r:id="rId3"/>
              </a:rPr>
              <a:t>https://www.lookandlearn.com/history-images/YG0040336/The-Ancient-Navajo</a:t>
            </a:r>
            <a:r>
              <a:rPr lang="en-US"/>
              <a:t>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0" i="0" u="none" strike="noStrike">
                <a:solidFill>
                  <a:srgbClr val="000000"/>
                </a:solidFill>
                <a:latin typeface="Arial"/>
                <a:ea typeface="Arial"/>
                <a:cs typeface="Arial"/>
                <a:sym typeface="Arial"/>
              </a:rPr>
              <a:t>Source: page 29, </a:t>
            </a:r>
            <a:r>
              <a:rPr lang="en-US" b="0" i="0" u="sng">
                <a:solidFill>
                  <a:srgbClr val="000000"/>
                </a:solidFill>
                <a:latin typeface="Arial"/>
                <a:ea typeface="Arial"/>
                <a:cs typeface="Arial"/>
                <a:sym typeface="Arial"/>
              </a:rPr>
              <a:t>Oral History Stories of the Long Walk </a:t>
            </a:r>
            <a:r>
              <a:rPr lang="en-US" b="0" i="0" u="sng">
                <a:solidFill>
                  <a:srgbClr val="0F1111"/>
                </a:solidFill>
                <a:latin typeface="Arial"/>
                <a:ea typeface="Arial"/>
                <a:cs typeface="Arial"/>
                <a:sym typeface="Arial"/>
              </a:rPr>
              <a:t>Hwéeldi Baa Hané</a:t>
            </a:r>
            <a:r>
              <a:rPr lang="en-US" b="0" i="0" u="none" strike="noStrike">
                <a:solidFill>
                  <a:srgbClr val="0F1111"/>
                </a:solidFill>
                <a:latin typeface="Arial"/>
                <a:ea typeface="Arial"/>
                <a:cs typeface="Arial"/>
                <a:sym typeface="Arial"/>
              </a:rPr>
              <a:t>, </a:t>
            </a:r>
            <a:r>
              <a:rPr lang="en-US" b="0" i="0" u="none" strike="noStrike">
                <a:solidFill>
                  <a:srgbClr val="000000"/>
                </a:solidFill>
                <a:latin typeface="Arial"/>
                <a:ea typeface="Arial"/>
                <a:cs typeface="Arial"/>
                <a:sym typeface="Arial"/>
              </a:rPr>
              <a:t>By The Diné of the Eastern Region of the Navajo, Reservation, Stories Collected and Recorded by the Title VII Bilingual Staff Patty Chee, Milanda Yazzie, Judy Benally, Marie Etsitty, and Bessie C. Henderson. Lake Valley Navajo School, January 1, 1991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Source: </a:t>
            </a:r>
            <a:r>
              <a:rPr lang="en-US" u="sng">
                <a:solidFill>
                  <a:schemeClr val="hlink"/>
                </a:solidFill>
                <a:hlinkClick r:id="rId3"/>
              </a:rPr>
              <a:t>https://www.lookandlearn.com/history-images/YSA003251/Evening-Navajo-Country-Arizona</a:t>
            </a:r>
            <a:r>
              <a:rPr lang="en-US"/>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https://ehistory.osu.edu/books/official-records/041/0728</a:t>
            </a:r>
            <a:r>
              <a:rPr lang="en-US">
                <a:solidFill>
                  <a:schemeClr val="dk1"/>
                </a:solidFill>
              </a:rPr>
              <a:t> </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US">
                <a:solidFill>
                  <a:schemeClr val="dk1"/>
                </a:solidFill>
              </a:rPr>
              <a:t>Excerpt from: </a:t>
            </a:r>
            <a:r>
              <a:rPr lang="en-US" i="1">
                <a:solidFill>
                  <a:schemeClr val="dk1"/>
                </a:solidFill>
              </a:rPr>
              <a:t>The War of the Rebellion: A Compilation of the Official Records of the Union and Confederate Armies</a:t>
            </a:r>
            <a:r>
              <a:rPr lang="en-US">
                <a:solidFill>
                  <a:schemeClr val="dk1"/>
                </a:solidFill>
              </a:rPr>
              <a:t>, Serial 041, page 0728, W. Fla., S. Ala., S. Miss., LA., Tex., N. Mex., Chapter XXXVIII</a:t>
            </a:r>
            <a:r>
              <a:rPr lang="en-US"/>
              <a:t>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Source: </a:t>
            </a:r>
            <a:r>
              <a:rPr lang="en-US" u="sng">
                <a:solidFill>
                  <a:schemeClr val="hlink"/>
                </a:solidFill>
                <a:hlinkClick r:id="rId3"/>
              </a:rPr>
              <a:t>https://nmhistoricsites.org/bosque-redondo/photo-gallery</a:t>
            </a:r>
            <a:r>
              <a:rPr lang="en-US"/>
              <a:t> | Image 28</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 hear Luci Tapahonso reciting the poem “In 1864” </a:t>
            </a:r>
            <a:r>
              <a:rPr lang="en-US" u="sng">
                <a:solidFill>
                  <a:schemeClr val="hlink"/>
                </a:solidFill>
                <a:hlinkClick r:id="rId3"/>
              </a:rPr>
              <a:t>https://nmhistoricsites.org/bosque-redondo/in-1864</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To read the FULL Poem “In 1864” </a:t>
            </a:r>
            <a:r>
              <a:rPr lang="en-US" u="sng">
                <a:solidFill>
                  <a:schemeClr val="hlink"/>
                </a:solidFill>
                <a:hlinkClick r:id="rId4"/>
              </a:rPr>
              <a:t>http://www.hanksville.org/storytellers/luci/poems/1864.html</a:t>
            </a:r>
            <a:endParaRPr/>
          </a:p>
          <a:p>
            <a:pPr marL="0" lvl="0" indent="0" algn="l" rtl="0">
              <a:lnSpc>
                <a:spcPct val="100000"/>
              </a:lnSpc>
              <a:spcBef>
                <a:spcPts val="0"/>
              </a:spcBef>
              <a:spcAft>
                <a:spcPts val="0"/>
              </a:spcAft>
              <a:buSzPts val="1100"/>
              <a:buNone/>
            </a:pPr>
            <a:endParaRPr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solidFill>
                  <a:schemeClr val="dk1"/>
                </a:solidFill>
              </a:rPr>
              <a:t>Source: Gathering of </a:t>
            </a:r>
            <a:r>
              <a:rPr lang="en-US" i="0">
                <a:solidFill>
                  <a:schemeClr val="dk1"/>
                </a:solidFill>
              </a:rPr>
              <a:t>Native Americans at Fort Sumner, New Mexico, circa </a:t>
            </a:r>
            <a:r>
              <a:rPr lang="en-US" sz="1100">
                <a:solidFill>
                  <a:schemeClr val="dk1"/>
                </a:solidFill>
              </a:rPr>
              <a:t>1863-1867, William A. Keleher Collection,</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US" sz="1100" u="sng">
                <a:solidFill>
                  <a:schemeClr val="hlink"/>
                </a:solidFill>
                <a:hlinkClick r:id="rId3"/>
              </a:rPr>
              <a:t>https://econtent.unm.edu/digital/collection/keleher/id/726/rec/481</a:t>
            </a:r>
            <a:r>
              <a:rPr lang="en-US" sz="1100">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846a72e29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2846a72e29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 hear Luci Tapahonso reciting the poem “In 1864” </a:t>
            </a:r>
            <a:r>
              <a:rPr lang="en-US" u="sng">
                <a:solidFill>
                  <a:schemeClr val="hlink"/>
                </a:solidFill>
                <a:hlinkClick r:id="rId3"/>
              </a:rPr>
              <a:t>https://nmhistoricsites.org/bosque-redondo/in-1864</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To read the FULL Poem “In 1864” </a:t>
            </a:r>
            <a:r>
              <a:rPr lang="en-US" u="sng">
                <a:solidFill>
                  <a:schemeClr val="hlink"/>
                </a:solidFill>
                <a:hlinkClick r:id="rId4"/>
              </a:rPr>
              <a:t>http://www.hanksville.org/storytellers/luci/poems/1864.html</a:t>
            </a:r>
            <a:endParaRPr/>
          </a:p>
          <a:p>
            <a:pPr marL="0" lvl="0" indent="0" algn="l" rtl="0">
              <a:lnSpc>
                <a:spcPct val="100000"/>
              </a:lnSpc>
              <a:spcBef>
                <a:spcPts val="0"/>
              </a:spcBef>
              <a:spcAft>
                <a:spcPts val="0"/>
              </a:spcAft>
              <a:buSzPts val="1100"/>
              <a:buNone/>
            </a:pPr>
            <a:endParaRPr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Long Walk” by Shonto Begay | </a:t>
            </a:r>
            <a:r>
              <a:rPr lang="en-US">
                <a:solidFill>
                  <a:schemeClr val="dk1"/>
                </a:solidFill>
              </a:rPr>
              <a:t>Video courtesy of Jeannine Kuropatkin</a:t>
            </a:r>
            <a:endParaRPr/>
          </a:p>
          <a:p>
            <a:pPr marL="0" lvl="0" indent="0" algn="l" rtl="0">
              <a:lnSpc>
                <a:spcPct val="100000"/>
              </a:lnSpc>
              <a:spcBef>
                <a:spcPts val="0"/>
              </a:spcBef>
              <a:spcAft>
                <a:spcPts val="0"/>
              </a:spcAft>
              <a:buSzPts val="1100"/>
              <a:buNone/>
            </a:pPr>
            <a:r>
              <a:rPr lang="en-US"/>
              <a:t>Bosque Redondo Memorial Museum, Fort Sumner Historic Site, NM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Source: Navajo Indians at Bosque Redondo, 1863-1867, William A. Keleher Collection,</a:t>
            </a:r>
            <a:endParaRPr/>
          </a:p>
          <a:p>
            <a:pPr marL="0" lvl="0" indent="0" algn="l" rtl="0">
              <a:lnSpc>
                <a:spcPct val="100000"/>
              </a:lnSpc>
              <a:spcBef>
                <a:spcPts val="0"/>
              </a:spcBef>
              <a:spcAft>
                <a:spcPts val="0"/>
              </a:spcAft>
              <a:buSzPts val="1100"/>
              <a:buNone/>
            </a:pPr>
            <a:r>
              <a:rPr lang="en-US" u="sng">
                <a:solidFill>
                  <a:schemeClr val="hlink"/>
                </a:solidFill>
                <a:hlinkClick r:id="rId3"/>
              </a:rPr>
              <a:t>https://econtent.unm.edu/digital/collection/keleher/id/365/rec/30</a:t>
            </a:r>
            <a:r>
              <a:rPr lang="en-US"/>
              <a:t>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 name="Google Shape;19;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4" name="Google Shape;34;p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6" name="Google Shape;36;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9" name="Google Shape;3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drive.google.com/file/d/13sAenAFBcGKhmXIpbWjxnQJVprGXk-eA/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9"/>
        <p:cNvGrpSpPr/>
        <p:nvPr/>
      </p:nvGrpSpPr>
      <p:grpSpPr>
        <a:xfrm>
          <a:off x="0" y="0"/>
          <a:ext cx="0" cy="0"/>
          <a:chOff x="0" y="0"/>
          <a:chExt cx="0" cy="0"/>
        </a:xfrm>
      </p:grpSpPr>
      <p:pic>
        <p:nvPicPr>
          <p:cNvPr id="50" name="Google Shape;50;p12" descr="A picture containing text, book, old&#10;&#10;Description automatically generated"/>
          <p:cNvPicPr preferRelativeResize="0"/>
          <p:nvPr/>
        </p:nvPicPr>
        <p:blipFill rotWithShape="1">
          <a:blip r:embed="rId4">
            <a:alphaModFix/>
          </a:blip>
          <a:srcRect/>
          <a:stretch/>
        </p:blipFill>
        <p:spPr>
          <a:xfrm>
            <a:off x="68048" y="0"/>
            <a:ext cx="4136795" cy="5143500"/>
          </a:xfrm>
          <a:prstGeom prst="rect">
            <a:avLst/>
          </a:prstGeom>
          <a:noFill/>
          <a:ln>
            <a:noFill/>
          </a:ln>
        </p:spPr>
      </p:pic>
      <p:sp>
        <p:nvSpPr>
          <p:cNvPr id="51" name="Google Shape;51;p12"/>
          <p:cNvSpPr txBox="1"/>
          <p:nvPr/>
        </p:nvSpPr>
        <p:spPr>
          <a:xfrm>
            <a:off x="4341263" y="1041476"/>
            <a:ext cx="4571999" cy="26216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Georgia"/>
                <a:ea typeface="Georgia"/>
                <a:cs typeface="Georgia"/>
                <a:sym typeface="Georgia"/>
              </a:rPr>
              <a:t>The Navajo Diné</a:t>
            </a:r>
            <a:r>
              <a:rPr lang="en-US" sz="18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Georgia"/>
                <a:ea typeface="Georgia"/>
                <a:cs typeface="Georgia"/>
                <a:sym typeface="Georgia"/>
              </a:rPr>
              <a:t>Long Walk (1863-1866)</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400"/>
              <a:buFont typeface="Arial"/>
              <a:buNone/>
            </a:pPr>
            <a:endParaRPr sz="2400" b="1" i="0" u="none" strike="noStrike" cap="none">
              <a:solidFill>
                <a:srgbClr val="000000"/>
              </a:solidFill>
              <a:latin typeface="Georgia"/>
              <a:ea typeface="Georgia"/>
              <a:cs typeface="Georgia"/>
              <a:sym typeface="Georgia"/>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rgbClr val="000000"/>
                </a:solidFill>
                <a:latin typeface="Georgia"/>
                <a:ea typeface="Georgia"/>
                <a:cs typeface="Georgia"/>
                <a:sym typeface="Georgia"/>
              </a:rPr>
              <a:t>Analyzing Primary and Secondary 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12"/>
        <p:cNvGrpSpPr/>
        <p:nvPr/>
      </p:nvGrpSpPr>
      <p:grpSpPr>
        <a:xfrm>
          <a:off x="0" y="0"/>
          <a:ext cx="0" cy="0"/>
          <a:chOff x="0" y="0"/>
          <a:chExt cx="0" cy="0"/>
        </a:xfrm>
      </p:grpSpPr>
      <p:pic>
        <p:nvPicPr>
          <p:cNvPr id="113" name="Google Shape;113;p21" descr="A picture containing text, weapon"/>
          <p:cNvPicPr preferRelativeResize="0"/>
          <p:nvPr/>
        </p:nvPicPr>
        <p:blipFill rotWithShape="1">
          <a:blip r:embed="rId4">
            <a:alphaModFix amt="41000"/>
          </a:blip>
          <a:srcRect t="6365"/>
          <a:stretch/>
        </p:blipFill>
        <p:spPr>
          <a:xfrm>
            <a:off x="1286381" y="21021"/>
            <a:ext cx="6571237" cy="5143499"/>
          </a:xfrm>
          <a:prstGeom prst="rect">
            <a:avLst/>
          </a:prstGeom>
          <a:noFill/>
          <a:ln>
            <a:noFill/>
          </a:ln>
        </p:spPr>
      </p:pic>
      <p:sp>
        <p:nvSpPr>
          <p:cNvPr id="114" name="Google Shape;114;p21"/>
          <p:cNvSpPr txBox="1">
            <a:spLocks noGrp="1"/>
          </p:cNvSpPr>
          <p:nvPr>
            <p:ph type="title"/>
          </p:nvPr>
        </p:nvSpPr>
        <p:spPr>
          <a:xfrm>
            <a:off x="311700" y="12011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5225"/>
              <a:buNone/>
            </a:pPr>
            <a:r>
              <a:rPr lang="en-US" sz="2700" b="1">
                <a:latin typeface="Georgia"/>
                <a:ea typeface="Georgia"/>
                <a:cs typeface="Georgia"/>
                <a:sym typeface="Georgia"/>
              </a:rPr>
              <a:t>Source</a:t>
            </a:r>
            <a:r>
              <a:rPr lang="en-US" b="1">
                <a:latin typeface="Georgia"/>
                <a:ea typeface="Georgia"/>
                <a:cs typeface="Georgia"/>
                <a:sym typeface="Georgia"/>
              </a:rPr>
              <a:t> #8 </a:t>
            </a:r>
            <a:endParaRPr b="1">
              <a:latin typeface="Georgia"/>
              <a:ea typeface="Georgia"/>
              <a:cs typeface="Georgia"/>
              <a:sym typeface="Georgia"/>
            </a:endParaRPr>
          </a:p>
        </p:txBody>
      </p:sp>
      <p:sp>
        <p:nvSpPr>
          <p:cNvPr id="115" name="Google Shape;115;p21"/>
          <p:cNvSpPr txBox="1">
            <a:spLocks noGrp="1"/>
          </p:cNvSpPr>
          <p:nvPr>
            <p:ph type="body" idx="1"/>
          </p:nvPr>
        </p:nvSpPr>
        <p:spPr>
          <a:xfrm>
            <a:off x="553436" y="679521"/>
            <a:ext cx="79851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US" sz="2000" b="1">
                <a:solidFill>
                  <a:schemeClr val="dk1"/>
                </a:solidFill>
                <a:latin typeface="Georgia"/>
                <a:ea typeface="Georgia"/>
                <a:cs typeface="Georgia"/>
                <a:sym typeface="Georgia"/>
              </a:rPr>
              <a:t>“I was told by my mother that people travelled to Hwééldi, and there, the people received rations of white flour.  The people did not know how to prepare food with white flour so they just made flour paste.  There were people who got sick from eating the white flour without cooking it.  Some people also ate coffee beans without boiling them and also died from it.”</a:t>
            </a:r>
            <a:endParaRPr sz="2000" b="1">
              <a:solidFill>
                <a:schemeClr val="dk1"/>
              </a:solidFill>
              <a:latin typeface="Georgia"/>
              <a:ea typeface="Georgia"/>
              <a:cs typeface="Georgia"/>
              <a:sym typeface="Georgia"/>
            </a:endParaRPr>
          </a:p>
          <a:p>
            <a:pPr marL="0" lvl="0" indent="0" algn="l" rtl="0">
              <a:lnSpc>
                <a:spcPct val="105000"/>
              </a:lnSpc>
              <a:spcBef>
                <a:spcPts val="1200"/>
              </a:spcBef>
              <a:spcAft>
                <a:spcPts val="1200"/>
              </a:spcAft>
              <a:buSzPts val="852"/>
              <a:buNone/>
            </a:pPr>
            <a:endParaRPr sz="1700">
              <a:solidFill>
                <a:schemeClr val="dk1"/>
              </a:solidFill>
            </a:endParaRPr>
          </a:p>
        </p:txBody>
      </p:sp>
      <p:sp>
        <p:nvSpPr>
          <p:cNvPr id="116" name="Google Shape;116;p21"/>
          <p:cNvSpPr txBox="1"/>
          <p:nvPr/>
        </p:nvSpPr>
        <p:spPr>
          <a:xfrm>
            <a:off x="1626840" y="3931339"/>
            <a:ext cx="657123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eorgia"/>
                <a:ea typeface="Georgia"/>
                <a:cs typeface="Georgia"/>
                <a:sym typeface="Georgia"/>
              </a:rPr>
              <a:t>                   - Annabelle Benally is 75 years old and of the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eorgia"/>
                <a:ea typeface="Georgia"/>
                <a:cs typeface="Georgia"/>
                <a:sym typeface="Georgia"/>
              </a:rPr>
              <a:t>                     Charcoal Streaked Division clan.</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9656" y="343693"/>
            <a:ext cx="2617076" cy="4239676"/>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sz="1600" b="1">
                <a:latin typeface="Georgia"/>
                <a:ea typeface="Georgia"/>
                <a:cs typeface="Georgia"/>
                <a:sym typeface="Georgia"/>
              </a:rPr>
              <a:t>Credits: Slideshow Background</a:t>
            </a:r>
            <a:br>
              <a:rPr lang="en-US" sz="2400" b="1">
                <a:latin typeface="Georgia"/>
                <a:ea typeface="Georgia"/>
                <a:cs typeface="Georgia"/>
                <a:sym typeface="Georgia"/>
              </a:rPr>
            </a:br>
            <a:br>
              <a:rPr lang="en-US" sz="2400" b="1">
                <a:latin typeface="Georgia"/>
                <a:ea typeface="Georgia"/>
                <a:cs typeface="Georgia"/>
                <a:sym typeface="Georgia"/>
              </a:rPr>
            </a:br>
            <a:r>
              <a:rPr lang="en-US" sz="1600" b="1" i="1">
                <a:latin typeface="Georgia"/>
                <a:ea typeface="Georgia"/>
                <a:cs typeface="Georgia"/>
                <a:sym typeface="Georgia"/>
              </a:rPr>
              <a:t>Evening, Navajo Country, Arizona</a:t>
            </a:r>
            <a:br>
              <a:rPr lang="en-US" sz="1600" b="1" i="1">
                <a:latin typeface="Georgia"/>
                <a:ea typeface="Georgia"/>
                <a:cs typeface="Georgia"/>
                <a:sym typeface="Georgia"/>
              </a:rPr>
            </a:br>
            <a:br>
              <a:rPr lang="en-US" sz="1600" b="1">
                <a:latin typeface="Georgia"/>
                <a:ea typeface="Georgia"/>
                <a:cs typeface="Georgia"/>
                <a:sym typeface="Georgia"/>
              </a:rPr>
            </a:br>
            <a:r>
              <a:rPr lang="en-US" sz="1600" b="1">
                <a:latin typeface="Georgia"/>
                <a:ea typeface="Georgia"/>
                <a:cs typeface="Georgia"/>
                <a:sym typeface="Georgia"/>
              </a:rPr>
              <a:t>by George Elbert Burr</a:t>
            </a:r>
            <a:br>
              <a:rPr lang="en-US" sz="1600" b="1">
                <a:latin typeface="Georgia"/>
                <a:ea typeface="Georgia"/>
                <a:cs typeface="Georgia"/>
                <a:sym typeface="Georgia"/>
              </a:rPr>
            </a:br>
            <a:br>
              <a:rPr lang="en-US" sz="1600" b="1">
                <a:latin typeface="Georgia"/>
                <a:ea typeface="Georgia"/>
                <a:cs typeface="Georgia"/>
                <a:sym typeface="Georgia"/>
              </a:rPr>
            </a:br>
            <a:r>
              <a:rPr lang="en-US" sz="1600" b="1">
                <a:latin typeface="Georgia"/>
                <a:ea typeface="Georgia"/>
                <a:cs typeface="Georgia"/>
                <a:sym typeface="Georgia"/>
              </a:rPr>
              <a:t>c. 1920’s</a:t>
            </a:r>
            <a:br>
              <a:rPr lang="en-US" sz="1600" b="1">
                <a:latin typeface="Georgia"/>
                <a:ea typeface="Georgia"/>
                <a:cs typeface="Georgia"/>
                <a:sym typeface="Georgia"/>
              </a:rPr>
            </a:br>
            <a:r>
              <a:rPr lang="en-US" sz="1600" b="1">
                <a:latin typeface="Georgia"/>
                <a:ea typeface="Georgia"/>
                <a:cs typeface="Georgia"/>
                <a:sym typeface="Georgia"/>
              </a:rPr>
              <a:t>pencil on paper</a:t>
            </a:r>
            <a:br>
              <a:rPr lang="en-US" sz="1600" b="1">
                <a:latin typeface="Georgia"/>
                <a:ea typeface="Georgia"/>
                <a:cs typeface="Georgia"/>
                <a:sym typeface="Georgia"/>
              </a:rPr>
            </a:br>
            <a:br>
              <a:rPr lang="en-US" sz="1600" b="1">
                <a:latin typeface="Georgia"/>
                <a:ea typeface="Georgia"/>
                <a:cs typeface="Georgia"/>
                <a:sym typeface="Georgia"/>
              </a:rPr>
            </a:br>
            <a:br>
              <a:rPr lang="en-US" sz="1600" b="1">
                <a:latin typeface="Georgia"/>
                <a:ea typeface="Georgia"/>
                <a:cs typeface="Georgia"/>
                <a:sym typeface="Georgia"/>
              </a:rPr>
            </a:br>
            <a:r>
              <a:rPr lang="en-US" sz="1600" b="1">
                <a:latin typeface="Georgia"/>
                <a:ea typeface="Georgia"/>
                <a:cs typeface="Georgia"/>
                <a:sym typeface="Georgia"/>
              </a:rPr>
              <a:t>Smithsonian American Art Museum</a:t>
            </a:r>
            <a:endParaRPr sz="2400" b="1">
              <a:latin typeface="Georgia"/>
              <a:ea typeface="Georgia"/>
              <a:cs typeface="Georgia"/>
              <a:sym typeface="Georgia"/>
            </a:endParaRPr>
          </a:p>
        </p:txBody>
      </p:sp>
      <p:pic>
        <p:nvPicPr>
          <p:cNvPr id="122" name="Google Shape;122;p22" descr="A picture containing text, weapon"/>
          <p:cNvPicPr preferRelativeResize="0"/>
          <p:nvPr/>
        </p:nvPicPr>
        <p:blipFill rotWithShape="1">
          <a:blip r:embed="rId4">
            <a:alphaModFix/>
          </a:blip>
          <a:srcRect t="6365"/>
          <a:stretch/>
        </p:blipFill>
        <p:spPr>
          <a:xfrm>
            <a:off x="3104300" y="343699"/>
            <a:ext cx="5647325" cy="4420350"/>
          </a:xfrm>
          <a:prstGeom prst="rect">
            <a:avLst/>
          </a:prstGeom>
          <a:noFill/>
          <a:ln>
            <a:noFill/>
          </a:ln>
          <a:effectLst>
            <a:outerShdw dist="19050" dir="5400000" algn="bl" rotWithShape="0">
              <a:srgbClr val="000000">
                <a:alpha val="49411"/>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55"/>
        <p:cNvGrpSpPr/>
        <p:nvPr/>
      </p:nvGrpSpPr>
      <p:grpSpPr>
        <a:xfrm>
          <a:off x="0" y="0"/>
          <a:ext cx="0" cy="0"/>
          <a:chOff x="0" y="0"/>
          <a:chExt cx="0" cy="0"/>
        </a:xfrm>
      </p:grpSpPr>
      <p:pic>
        <p:nvPicPr>
          <p:cNvPr id="56" name="Google Shape;56;p13" descr="A picture containing text, weapon"/>
          <p:cNvPicPr preferRelativeResize="0"/>
          <p:nvPr/>
        </p:nvPicPr>
        <p:blipFill rotWithShape="1">
          <a:blip r:embed="rId4">
            <a:alphaModFix amt="41000"/>
          </a:blip>
          <a:srcRect t="6365"/>
          <a:stretch/>
        </p:blipFill>
        <p:spPr>
          <a:xfrm>
            <a:off x="1286381" y="21021"/>
            <a:ext cx="6571237" cy="5143499"/>
          </a:xfrm>
          <a:prstGeom prst="rect">
            <a:avLst/>
          </a:prstGeom>
          <a:noFill/>
          <a:ln>
            <a:noFill/>
          </a:ln>
        </p:spPr>
      </p:pic>
      <p:sp>
        <p:nvSpPr>
          <p:cNvPr id="57" name="Google Shape;57;p13"/>
          <p:cNvSpPr txBox="1"/>
          <p:nvPr/>
        </p:nvSpPr>
        <p:spPr>
          <a:xfrm>
            <a:off x="0" y="56153"/>
            <a:ext cx="9144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5200"/>
              <a:buFont typeface="Arial"/>
              <a:buNone/>
            </a:pPr>
            <a:r>
              <a:rPr lang="en-US" sz="3000" b="1" i="0" u="none" strike="noStrike" cap="none">
                <a:solidFill>
                  <a:schemeClr val="dk1"/>
                </a:solidFill>
                <a:latin typeface="Georgia"/>
                <a:ea typeface="Georgia"/>
                <a:cs typeface="Georgia"/>
                <a:sym typeface="Georgia"/>
              </a:rPr>
              <a:t>Directions </a:t>
            </a:r>
            <a:endParaRPr sz="2000" b="0" i="0" u="none" strike="noStrike" cap="none">
              <a:solidFill>
                <a:srgbClr val="000000"/>
              </a:solidFill>
              <a:latin typeface="Arial"/>
              <a:ea typeface="Arial"/>
              <a:cs typeface="Arial"/>
              <a:sym typeface="Arial"/>
            </a:endParaRPr>
          </a:p>
        </p:txBody>
      </p:sp>
      <p:sp>
        <p:nvSpPr>
          <p:cNvPr id="58" name="Google Shape;58;p13"/>
          <p:cNvSpPr txBox="1"/>
          <p:nvPr/>
        </p:nvSpPr>
        <p:spPr>
          <a:xfrm>
            <a:off x="311699" y="1302548"/>
            <a:ext cx="8520600" cy="3594174"/>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990"/>
              <a:buFont typeface="Arial"/>
              <a:buNone/>
            </a:pPr>
            <a:r>
              <a:rPr lang="en-US" sz="2400" b="1" i="0" u="none" strike="noStrike" cap="none">
                <a:solidFill>
                  <a:schemeClr val="dk1"/>
                </a:solidFill>
                <a:latin typeface="Georgia"/>
                <a:ea typeface="Georgia"/>
                <a:cs typeface="Georgia"/>
                <a:sym typeface="Georgia"/>
              </a:rPr>
              <a:t>You will now analyze eight primary and secondary sources about the Navajo Long Walk and the internment at Bosque Redondo.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990"/>
              <a:buFont typeface="Arial"/>
              <a:buNone/>
            </a:pPr>
            <a:br>
              <a:rPr lang="en-US" sz="2400" b="1" i="0" u="none" strike="noStrike" cap="none">
                <a:solidFill>
                  <a:schemeClr val="dk1"/>
                </a:solidFill>
                <a:latin typeface="Georgia"/>
                <a:ea typeface="Georgia"/>
                <a:cs typeface="Georgia"/>
                <a:sym typeface="Georgia"/>
              </a:rPr>
            </a:br>
            <a:endParaRPr sz="2400" b="1"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chemeClr val="dk1"/>
              </a:buClr>
              <a:buSzPts val="990"/>
              <a:buFont typeface="Arial"/>
              <a:buNone/>
            </a:pPr>
            <a:r>
              <a:rPr lang="en-US" sz="2400" b="1" i="0" u="none" strike="noStrike" cap="none">
                <a:solidFill>
                  <a:schemeClr val="dk1"/>
                </a:solidFill>
                <a:latin typeface="Georgia"/>
                <a:ea typeface="Georgia"/>
                <a:cs typeface="Georgia"/>
                <a:sym typeface="Georgia"/>
              </a:rPr>
              <a:t>As you read, consider the following question:</a:t>
            </a:r>
            <a:br>
              <a:rPr lang="en-US" sz="2400" b="1" i="0" u="none" strike="noStrike" cap="none">
                <a:solidFill>
                  <a:schemeClr val="dk1"/>
                </a:solidFill>
                <a:latin typeface="Georgia"/>
                <a:ea typeface="Georgia"/>
                <a:cs typeface="Georgia"/>
                <a:sym typeface="Georgia"/>
              </a:rPr>
            </a:br>
            <a:br>
              <a:rPr lang="en-US" sz="2400" b="1" i="0" u="none" strike="noStrike" cap="none">
                <a:solidFill>
                  <a:schemeClr val="dk1"/>
                </a:solidFill>
                <a:latin typeface="Georgia"/>
                <a:ea typeface="Georgia"/>
                <a:cs typeface="Georgia"/>
                <a:sym typeface="Georgia"/>
              </a:rPr>
            </a:br>
            <a:r>
              <a:rPr lang="en-US" sz="3200" b="1" i="0" u="none" strike="noStrike" cap="none">
                <a:solidFill>
                  <a:schemeClr val="dk1"/>
                </a:solidFill>
                <a:latin typeface="Georgia"/>
                <a:ea typeface="Georgia"/>
                <a:cs typeface="Georgia"/>
                <a:sym typeface="Georgia"/>
              </a:rPr>
              <a:t>In what ways did the Long Walk</a:t>
            </a:r>
            <a:br>
              <a:rPr lang="en-US" sz="3200" b="1" i="0" u="none" strike="noStrike" cap="none">
                <a:solidFill>
                  <a:schemeClr val="dk1"/>
                </a:solidFill>
                <a:latin typeface="Georgia"/>
                <a:ea typeface="Georgia"/>
                <a:cs typeface="Georgia"/>
                <a:sym typeface="Georgia"/>
              </a:rPr>
            </a:br>
            <a:r>
              <a:rPr lang="en-US" sz="3200" b="1" i="0" u="none" strike="noStrike" cap="none">
                <a:solidFill>
                  <a:schemeClr val="dk1"/>
                </a:solidFill>
                <a:latin typeface="Georgia"/>
                <a:ea typeface="Georgia"/>
                <a:cs typeface="Georgia"/>
                <a:sym typeface="Georgia"/>
              </a:rPr>
              <a:t>impact the Navajo people? </a:t>
            </a:r>
            <a:br>
              <a:rPr lang="en-US" sz="3200" b="1" i="0" u="none" strike="noStrike" cap="none">
                <a:solidFill>
                  <a:schemeClr val="dk1"/>
                </a:solidFill>
                <a:latin typeface="Georgia"/>
                <a:ea typeface="Georgia"/>
                <a:cs typeface="Georgia"/>
                <a:sym typeface="Georgia"/>
              </a:rPr>
            </a:br>
            <a:endParaRPr sz="3200" b="1" i="0" u="none" strike="noStrike" cap="none">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2"/>
        <p:cNvGrpSpPr/>
        <p:nvPr/>
      </p:nvGrpSpPr>
      <p:grpSpPr>
        <a:xfrm>
          <a:off x="0" y="0"/>
          <a:ext cx="0" cy="0"/>
          <a:chOff x="0" y="0"/>
          <a:chExt cx="0" cy="0"/>
        </a:xfrm>
      </p:grpSpPr>
      <p:pic>
        <p:nvPicPr>
          <p:cNvPr id="63" name="Google Shape;63;p14" descr="A picture containing text, weapon"/>
          <p:cNvPicPr preferRelativeResize="0"/>
          <p:nvPr/>
        </p:nvPicPr>
        <p:blipFill rotWithShape="1">
          <a:blip r:embed="rId4">
            <a:alphaModFix amt="41000"/>
          </a:blip>
          <a:srcRect t="6365"/>
          <a:stretch/>
        </p:blipFill>
        <p:spPr>
          <a:xfrm>
            <a:off x="1286381" y="21021"/>
            <a:ext cx="6571237" cy="5143499"/>
          </a:xfrm>
          <a:prstGeom prst="rect">
            <a:avLst/>
          </a:prstGeom>
          <a:noFill/>
          <a:ln>
            <a:noFill/>
          </a:ln>
        </p:spPr>
      </p:pic>
      <p:sp>
        <p:nvSpPr>
          <p:cNvPr id="64" name="Google Shape;64;p14"/>
          <p:cNvSpPr txBox="1">
            <a:spLocks noGrp="1"/>
          </p:cNvSpPr>
          <p:nvPr>
            <p:ph type="title"/>
          </p:nvPr>
        </p:nvSpPr>
        <p:spPr>
          <a:xfrm>
            <a:off x="0" y="56153"/>
            <a:ext cx="91440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sz="2400" b="1">
                <a:latin typeface="Georgia"/>
                <a:ea typeface="Georgia"/>
                <a:cs typeface="Georgia"/>
                <a:sym typeface="Georgia"/>
              </a:rPr>
              <a:t>Source #1 </a:t>
            </a:r>
            <a:endParaRPr sz="2400" b="1">
              <a:latin typeface="Georgia"/>
              <a:ea typeface="Georgia"/>
              <a:cs typeface="Georgia"/>
              <a:sym typeface="Georgia"/>
            </a:endParaRPr>
          </a:p>
        </p:txBody>
      </p:sp>
      <p:sp>
        <p:nvSpPr>
          <p:cNvPr id="65" name="Google Shape;65;p14"/>
          <p:cNvSpPr txBox="1">
            <a:spLocks noGrp="1"/>
          </p:cNvSpPr>
          <p:nvPr>
            <p:ph type="body" idx="1"/>
          </p:nvPr>
        </p:nvSpPr>
        <p:spPr>
          <a:xfrm>
            <a:off x="465905" y="500832"/>
            <a:ext cx="8212190" cy="375585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2000" b="1">
                <a:solidFill>
                  <a:srgbClr val="222222"/>
                </a:solidFill>
                <a:latin typeface="Georgia"/>
                <a:ea typeface="Georgia"/>
                <a:cs typeface="Georgia"/>
                <a:sym typeface="Georgia"/>
              </a:rPr>
              <a:t>“There is to be no other alternative but this: say to them [the Navajo], ‘Go to the Bosque Redondo, or will pursue and destroy you. We will not make peace with you on any other terms. You have deceived us too often, and robbed and murdered our people too long, to trust you again at large in your own country. This war shall be pursued against you if it takes years, now that we have begun, until you cease to exist or move. There can be no other talk on the subject.’”</a:t>
            </a:r>
            <a:endParaRPr sz="2000" b="1">
              <a:solidFill>
                <a:srgbClr val="222222"/>
              </a:solidFill>
              <a:latin typeface="Georgia"/>
              <a:ea typeface="Georgia"/>
              <a:cs typeface="Georgia"/>
              <a:sym typeface="Georgia"/>
            </a:endParaRPr>
          </a:p>
        </p:txBody>
      </p:sp>
      <p:sp>
        <p:nvSpPr>
          <p:cNvPr id="66" name="Google Shape;66;p14"/>
          <p:cNvSpPr txBox="1"/>
          <p:nvPr/>
        </p:nvSpPr>
        <p:spPr>
          <a:xfrm>
            <a:off x="1629102" y="4288222"/>
            <a:ext cx="6989379" cy="646331"/>
          </a:xfrm>
          <a:prstGeom prst="rect">
            <a:avLst/>
          </a:prstGeom>
          <a:noFill/>
          <a:ln>
            <a:noFill/>
          </a:ln>
        </p:spPr>
        <p:txBody>
          <a:bodyPr spcFirstLastPara="1" wrap="square" lIns="91425" tIns="45700" rIns="91425" bIns="45700" anchor="t" anchorCtr="0">
            <a:spAutoFit/>
          </a:bodyPr>
          <a:lstStyle/>
          <a:p>
            <a:pPr marL="457200" marR="0" lvl="0" indent="-364331" algn="l" rtl="0">
              <a:lnSpc>
                <a:spcPct val="100000"/>
              </a:lnSpc>
              <a:spcBef>
                <a:spcPts val="0"/>
              </a:spcBef>
              <a:spcAft>
                <a:spcPts val="0"/>
              </a:spcAft>
              <a:buClr>
                <a:srgbClr val="333333"/>
              </a:buClr>
              <a:buSzPts val="1800"/>
              <a:buFont typeface="Arial"/>
              <a:buChar char="-"/>
            </a:pPr>
            <a:r>
              <a:rPr lang="en-US" sz="1800" b="1" i="0" u="none" strike="noStrike" cap="none">
                <a:solidFill>
                  <a:srgbClr val="333333"/>
                </a:solidFill>
                <a:latin typeface="Georgia"/>
                <a:ea typeface="Georgia"/>
                <a:cs typeface="Georgia"/>
                <a:sym typeface="Georgia"/>
              </a:rPr>
              <a:t>Order given by Brigadier General James Carleton to Colonel Christopher “Kit” Carson  </a:t>
            </a:r>
            <a:endParaRPr sz="1800" b="1" i="0" u="none" strike="noStrike" cap="none">
              <a:solidFill>
                <a:srgbClr val="222222"/>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4">
            <a:alphaModFix/>
          </a:blip>
          <a:srcRect/>
          <a:stretch/>
        </p:blipFill>
        <p:spPr>
          <a:xfrm>
            <a:off x="504494" y="157653"/>
            <a:ext cx="4668286" cy="4817679"/>
          </a:xfrm>
          <a:prstGeom prst="rect">
            <a:avLst/>
          </a:prstGeom>
          <a:noFill/>
          <a:ln w="38100" cap="flat" cmpd="sng">
            <a:solidFill>
              <a:schemeClr val="dk1"/>
            </a:solidFill>
            <a:prstDash val="solid"/>
            <a:round/>
            <a:headEnd type="none" w="sm" len="sm"/>
            <a:tailEnd type="none" w="sm" len="sm"/>
          </a:ln>
        </p:spPr>
      </p:pic>
      <p:sp>
        <p:nvSpPr>
          <p:cNvPr id="72" name="Google Shape;72;p15"/>
          <p:cNvSpPr txBox="1">
            <a:spLocks noGrp="1"/>
          </p:cNvSpPr>
          <p:nvPr>
            <p:ph type="title"/>
          </p:nvPr>
        </p:nvSpPr>
        <p:spPr>
          <a:xfrm>
            <a:off x="5247684" y="770845"/>
            <a:ext cx="3675600" cy="255042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sz="2400" b="1">
                <a:latin typeface="Georgia"/>
                <a:ea typeface="Georgia"/>
                <a:cs typeface="Georgia"/>
                <a:sym typeface="Georgia"/>
              </a:rPr>
              <a:t>Source #2: </a:t>
            </a:r>
            <a:endParaRPr sz="2400" b="1">
              <a:latin typeface="Georgia"/>
              <a:ea typeface="Georgia"/>
              <a:cs typeface="Georgia"/>
              <a:sym typeface="Georgia"/>
            </a:endParaRPr>
          </a:p>
          <a:p>
            <a:pPr marL="0" lvl="0" indent="0" algn="ctr" rtl="0">
              <a:lnSpc>
                <a:spcPct val="100000"/>
              </a:lnSpc>
              <a:spcBef>
                <a:spcPts val="0"/>
              </a:spcBef>
              <a:spcAft>
                <a:spcPts val="0"/>
              </a:spcAft>
              <a:buSzPts val="2800"/>
              <a:buNone/>
            </a:pPr>
            <a:endParaRPr sz="2400" b="1">
              <a:latin typeface="Georgia"/>
              <a:ea typeface="Georgia"/>
              <a:cs typeface="Georgia"/>
              <a:sym typeface="Georgia"/>
            </a:endParaRPr>
          </a:p>
          <a:p>
            <a:pPr marL="0" lvl="0" indent="0" algn="ctr" rtl="0">
              <a:lnSpc>
                <a:spcPct val="100000"/>
              </a:lnSpc>
              <a:spcBef>
                <a:spcPts val="0"/>
              </a:spcBef>
              <a:spcAft>
                <a:spcPts val="0"/>
              </a:spcAft>
              <a:buSzPts val="2800"/>
              <a:buNone/>
            </a:pPr>
            <a:r>
              <a:rPr lang="en-US" sz="2000" b="1">
                <a:latin typeface="Georgia"/>
                <a:ea typeface="Georgia"/>
                <a:cs typeface="Georgia"/>
                <a:sym typeface="Georgia"/>
              </a:rPr>
              <a:t>Weaving depicting the “Long Walk”</a:t>
            </a:r>
            <a:br>
              <a:rPr lang="en-US" sz="2000" b="1">
                <a:latin typeface="Georgia"/>
                <a:ea typeface="Georgia"/>
                <a:cs typeface="Georgia"/>
                <a:sym typeface="Georgia"/>
              </a:rPr>
            </a:br>
            <a:br>
              <a:rPr lang="en-US" sz="2000" b="1">
                <a:latin typeface="Georgia"/>
                <a:ea typeface="Georgia"/>
                <a:cs typeface="Georgia"/>
                <a:sym typeface="Georgia"/>
              </a:rPr>
            </a:br>
            <a:r>
              <a:rPr lang="en-US" sz="2000" b="1">
                <a:latin typeface="Georgia"/>
                <a:ea typeface="Georgia"/>
                <a:cs typeface="Georgia"/>
                <a:sym typeface="Georgia"/>
              </a:rPr>
              <a:t>by Master Weaver</a:t>
            </a:r>
            <a:br>
              <a:rPr lang="en-US" sz="2000" b="1">
                <a:latin typeface="Georgia"/>
                <a:ea typeface="Georgia"/>
                <a:cs typeface="Georgia"/>
                <a:sym typeface="Georgia"/>
              </a:rPr>
            </a:br>
            <a:r>
              <a:rPr lang="en-US" sz="2000" b="1">
                <a:latin typeface="Georgia"/>
                <a:ea typeface="Georgia"/>
                <a:cs typeface="Georgia"/>
                <a:sym typeface="Georgia"/>
              </a:rPr>
              <a:t>Linda Nez </a:t>
            </a:r>
            <a:endParaRPr sz="2000" b="1">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6"/>
        <p:cNvGrpSpPr/>
        <p:nvPr/>
      </p:nvGrpSpPr>
      <p:grpSpPr>
        <a:xfrm>
          <a:off x="0" y="0"/>
          <a:ext cx="0" cy="0"/>
          <a:chOff x="0" y="0"/>
          <a:chExt cx="0" cy="0"/>
        </a:xfrm>
      </p:grpSpPr>
      <p:pic>
        <p:nvPicPr>
          <p:cNvPr id="77" name="Google Shape;77;p16" descr="A picture containing text, weapon"/>
          <p:cNvPicPr preferRelativeResize="0"/>
          <p:nvPr/>
        </p:nvPicPr>
        <p:blipFill rotWithShape="1">
          <a:blip r:embed="rId4">
            <a:alphaModFix amt="41000"/>
          </a:blip>
          <a:srcRect t="6365"/>
          <a:stretch/>
        </p:blipFill>
        <p:spPr>
          <a:xfrm>
            <a:off x="1286381" y="21021"/>
            <a:ext cx="6571237" cy="5143499"/>
          </a:xfrm>
          <a:prstGeom prst="rect">
            <a:avLst/>
          </a:prstGeom>
          <a:noFill/>
          <a:ln>
            <a:noFill/>
          </a:ln>
        </p:spPr>
      </p:pic>
      <p:sp>
        <p:nvSpPr>
          <p:cNvPr id="78" name="Google Shape;78;p16"/>
          <p:cNvSpPr txBox="1">
            <a:spLocks noGrp="1"/>
          </p:cNvSpPr>
          <p:nvPr>
            <p:ph type="title"/>
          </p:nvPr>
        </p:nvSpPr>
        <p:spPr>
          <a:xfrm>
            <a:off x="0" y="45645"/>
            <a:ext cx="91440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sz="2400" b="1">
                <a:latin typeface="Georgia"/>
                <a:ea typeface="Georgia"/>
                <a:cs typeface="Georgia"/>
                <a:sym typeface="Georgia"/>
              </a:rPr>
              <a:t>Source #3</a:t>
            </a:r>
            <a:endParaRPr sz="2400" b="1">
              <a:latin typeface="Georgia"/>
              <a:ea typeface="Georgia"/>
              <a:cs typeface="Georgia"/>
              <a:sym typeface="Georgia"/>
            </a:endParaRPr>
          </a:p>
        </p:txBody>
      </p:sp>
      <p:sp>
        <p:nvSpPr>
          <p:cNvPr id="79" name="Google Shape;79;p16"/>
          <p:cNvSpPr txBox="1">
            <a:spLocks noGrp="1"/>
          </p:cNvSpPr>
          <p:nvPr>
            <p:ph type="body" idx="1"/>
          </p:nvPr>
        </p:nvSpPr>
        <p:spPr>
          <a:xfrm>
            <a:off x="311700" y="616464"/>
            <a:ext cx="8520600" cy="424982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solidFill>
                  <a:schemeClr val="dk1"/>
                </a:solidFill>
                <a:latin typeface="Georgia"/>
                <a:ea typeface="Georgia"/>
                <a:cs typeface="Georgia"/>
                <a:sym typeface="Georgia"/>
              </a:rPr>
              <a:t>When we crossed the Rio Grande, many people drowned.  We didn't know how to swim - there was hardly any water deep enough to swim in at home. Some babies, children, and some of the older men and women were swept away by the river current. We must not ever forget their screams and the last we saw of them -  hands, a leg, or strands of hair floating.</a:t>
            </a:r>
            <a:endParaRPr b="1">
              <a:solidFill>
                <a:schemeClr val="dk1"/>
              </a:solidFill>
              <a:latin typeface="Georgia"/>
              <a:ea typeface="Georgia"/>
              <a:cs typeface="Georgia"/>
              <a:sym typeface="Georgia"/>
            </a:endParaRPr>
          </a:p>
          <a:p>
            <a:pPr marL="0" lvl="0" indent="0" algn="l" rtl="0">
              <a:lnSpc>
                <a:spcPct val="115000"/>
              </a:lnSpc>
              <a:spcBef>
                <a:spcPts val="0"/>
              </a:spcBef>
              <a:spcAft>
                <a:spcPts val="0"/>
              </a:spcAft>
              <a:buSzPts val="1800"/>
              <a:buNone/>
            </a:pPr>
            <a:endParaRPr b="1">
              <a:solidFill>
                <a:schemeClr val="dk1"/>
              </a:solidFill>
              <a:latin typeface="Georgia"/>
              <a:ea typeface="Georgia"/>
              <a:cs typeface="Georgia"/>
              <a:sym typeface="Georgia"/>
            </a:endParaRPr>
          </a:p>
          <a:p>
            <a:pPr marL="0" lvl="0" indent="0" algn="l" rtl="0">
              <a:lnSpc>
                <a:spcPct val="115000"/>
              </a:lnSpc>
              <a:spcBef>
                <a:spcPts val="0"/>
              </a:spcBef>
              <a:spcAft>
                <a:spcPts val="0"/>
              </a:spcAft>
              <a:buSzPts val="1800"/>
              <a:buNone/>
            </a:pPr>
            <a:r>
              <a:rPr lang="en-US" b="1">
                <a:solidFill>
                  <a:schemeClr val="dk1"/>
                </a:solidFill>
                <a:latin typeface="Georgia"/>
                <a:ea typeface="Georgia"/>
                <a:cs typeface="Georgia"/>
                <a:sym typeface="Georgia"/>
              </a:rPr>
              <a:t>There were many who died on the way to Hwééldi. All the way we told each other, "We will be strong, as long as we are together." I think that was what kept us alive. We believed in ourselves and the old stories that the holy people had given us.  "This is why," she would say to us. "This is why we are here.”</a:t>
            </a:r>
            <a:endParaRPr/>
          </a:p>
          <a:p>
            <a:pPr marL="0" lvl="0" indent="0" algn="l" rtl="0">
              <a:lnSpc>
                <a:spcPct val="115000"/>
              </a:lnSpc>
              <a:spcBef>
                <a:spcPts val="0"/>
              </a:spcBef>
              <a:spcAft>
                <a:spcPts val="0"/>
              </a:spcAft>
              <a:buSzPts val="1800"/>
              <a:buNone/>
            </a:pPr>
            <a:endParaRPr b="1">
              <a:solidFill>
                <a:schemeClr val="dk1"/>
              </a:solidFill>
              <a:latin typeface="Georgia"/>
              <a:ea typeface="Georgia"/>
              <a:cs typeface="Georgia"/>
              <a:sym typeface="Georgia"/>
            </a:endParaRPr>
          </a:p>
          <a:p>
            <a:pPr marL="0" lvl="0" indent="0" algn="l" rtl="0">
              <a:lnSpc>
                <a:spcPct val="115000"/>
              </a:lnSpc>
              <a:spcBef>
                <a:spcPts val="0"/>
              </a:spcBef>
              <a:spcAft>
                <a:spcPts val="0"/>
              </a:spcAft>
              <a:buSzPts val="1800"/>
              <a:buNone/>
            </a:pPr>
            <a:r>
              <a:rPr lang="en-US" b="1">
                <a:solidFill>
                  <a:schemeClr val="dk1"/>
                </a:solidFill>
                <a:latin typeface="Georgia"/>
                <a:ea typeface="Georgia"/>
                <a:cs typeface="Georgia"/>
                <a:sym typeface="Georgia"/>
              </a:rPr>
              <a:t> "In 1864" by Luci Tapahonso, Navajo Nation Inaugural Poet Laureate </a:t>
            </a:r>
            <a:endParaRPr b="1">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0" y="0"/>
            <a:ext cx="91440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sz="2400" b="1">
                <a:latin typeface="Georgia"/>
                <a:ea typeface="Georgia"/>
                <a:cs typeface="Georgia"/>
                <a:sym typeface="Georgia"/>
              </a:rPr>
              <a:t>Source #4</a:t>
            </a:r>
            <a:endParaRPr sz="2400" b="1">
              <a:latin typeface="Georgia"/>
              <a:ea typeface="Georgia"/>
              <a:cs typeface="Georgia"/>
              <a:sym typeface="Georgia"/>
            </a:endParaRPr>
          </a:p>
        </p:txBody>
      </p:sp>
      <p:pic>
        <p:nvPicPr>
          <p:cNvPr id="85" name="Google Shape;85;p17"/>
          <p:cNvPicPr preferRelativeResize="0"/>
          <p:nvPr/>
        </p:nvPicPr>
        <p:blipFill rotWithShape="1">
          <a:blip r:embed="rId4">
            <a:alphaModFix/>
          </a:blip>
          <a:srcRect t="9934"/>
          <a:stretch/>
        </p:blipFill>
        <p:spPr>
          <a:xfrm>
            <a:off x="1026303" y="572700"/>
            <a:ext cx="7245344" cy="3795575"/>
          </a:xfrm>
          <a:prstGeom prst="rect">
            <a:avLst/>
          </a:prstGeom>
          <a:noFill/>
          <a:ln w="38100" cap="flat" cmpd="sng">
            <a:solidFill>
              <a:schemeClr val="dk1"/>
            </a:solidFill>
            <a:prstDash val="solid"/>
            <a:round/>
            <a:headEnd type="none" w="sm" len="sm"/>
            <a:tailEnd type="none" w="sm" len="sm"/>
          </a:ln>
        </p:spPr>
      </p:pic>
      <p:sp>
        <p:nvSpPr>
          <p:cNvPr id="86" name="Google Shape;86;p17"/>
          <p:cNvSpPr txBox="1"/>
          <p:nvPr/>
        </p:nvSpPr>
        <p:spPr>
          <a:xfrm>
            <a:off x="0" y="4408777"/>
            <a:ext cx="9144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Georgia"/>
                <a:ea typeface="Georgia"/>
                <a:cs typeface="Georgia"/>
                <a:sym typeface="Georgia"/>
              </a:rPr>
              <a:t>Gathering of Native Americans at Fort Sumner, New Mexico,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Georgia"/>
                <a:ea typeface="Georgia"/>
                <a:cs typeface="Georgia"/>
                <a:sym typeface="Georgia"/>
              </a:rPr>
              <a:t>circa 1864-1868, William A. Keleher Collection</a:t>
            </a:r>
            <a:endParaRPr sz="17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90"/>
        <p:cNvGrpSpPr/>
        <p:nvPr/>
      </p:nvGrpSpPr>
      <p:grpSpPr>
        <a:xfrm>
          <a:off x="0" y="0"/>
          <a:ext cx="0" cy="0"/>
          <a:chOff x="0" y="0"/>
          <a:chExt cx="0" cy="0"/>
        </a:xfrm>
      </p:grpSpPr>
      <p:pic>
        <p:nvPicPr>
          <p:cNvPr id="91" name="Google Shape;91;p18" descr="A picture containing text, weapon"/>
          <p:cNvPicPr preferRelativeResize="0"/>
          <p:nvPr/>
        </p:nvPicPr>
        <p:blipFill rotWithShape="1">
          <a:blip r:embed="rId4">
            <a:alphaModFix amt="41000"/>
          </a:blip>
          <a:srcRect t="6367"/>
          <a:stretch/>
        </p:blipFill>
        <p:spPr>
          <a:xfrm>
            <a:off x="1286381" y="21021"/>
            <a:ext cx="6571237" cy="5143499"/>
          </a:xfrm>
          <a:prstGeom prst="rect">
            <a:avLst/>
          </a:prstGeom>
          <a:noFill/>
          <a:ln>
            <a:noFill/>
          </a:ln>
        </p:spPr>
      </p:pic>
      <p:sp>
        <p:nvSpPr>
          <p:cNvPr id="92" name="Google Shape;92;p18"/>
          <p:cNvSpPr txBox="1">
            <a:spLocks noGrp="1"/>
          </p:cNvSpPr>
          <p:nvPr>
            <p:ph type="title"/>
          </p:nvPr>
        </p:nvSpPr>
        <p:spPr>
          <a:xfrm>
            <a:off x="0" y="45645"/>
            <a:ext cx="91440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sz="2400" b="1">
                <a:latin typeface="Georgia"/>
                <a:ea typeface="Georgia"/>
                <a:cs typeface="Georgia"/>
                <a:sym typeface="Georgia"/>
              </a:rPr>
              <a:t>Source #5</a:t>
            </a:r>
            <a:endParaRPr sz="2400" b="1">
              <a:latin typeface="Georgia"/>
              <a:ea typeface="Georgia"/>
              <a:cs typeface="Georgia"/>
              <a:sym typeface="Georgia"/>
            </a:endParaRPr>
          </a:p>
        </p:txBody>
      </p:sp>
      <p:sp>
        <p:nvSpPr>
          <p:cNvPr id="93" name="Google Shape;93;p18"/>
          <p:cNvSpPr txBox="1"/>
          <p:nvPr/>
        </p:nvSpPr>
        <p:spPr>
          <a:xfrm>
            <a:off x="561900" y="840150"/>
            <a:ext cx="8020200" cy="3463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900" b="1">
                <a:latin typeface="Georgia"/>
                <a:ea typeface="Georgia"/>
                <a:cs typeface="Georgia"/>
                <a:sym typeface="Georgia"/>
              </a:rPr>
              <a:t> “That place at Fort Sumner was what is now called a concentration camp. There was nothing for us except misery and hunger. There were no pines, no streams except the Pecos, and no game. There was no water fit for drinking. We had been accustomed to the clear, cold water from the melting snow of the White Mountain [Sierra Blanca]. We had to drink the muddy, ill-tasting water from the Pecos. It made us sick; it even made the horses sick. But can one live without water?”</a:t>
            </a:r>
            <a:endParaRPr sz="1900" b="1">
              <a:latin typeface="Georgia"/>
              <a:ea typeface="Georgia"/>
              <a:cs typeface="Georgia"/>
              <a:sym typeface="Georgia"/>
            </a:endParaRPr>
          </a:p>
          <a:p>
            <a:pPr marL="0" lvl="0" indent="0" algn="l" rtl="0">
              <a:spcBef>
                <a:spcPts val="0"/>
              </a:spcBef>
              <a:spcAft>
                <a:spcPts val="0"/>
              </a:spcAft>
              <a:buNone/>
            </a:pPr>
            <a:endParaRPr sz="1900" b="1">
              <a:latin typeface="Georgia"/>
              <a:ea typeface="Georgia"/>
              <a:cs typeface="Georgia"/>
              <a:sym typeface="Georgia"/>
            </a:endParaRPr>
          </a:p>
          <a:p>
            <a:pPr marL="457200" lvl="0" indent="0" algn="l" rtl="0">
              <a:spcBef>
                <a:spcPts val="0"/>
              </a:spcBef>
              <a:spcAft>
                <a:spcPts val="0"/>
              </a:spcAft>
              <a:buNone/>
            </a:pPr>
            <a:r>
              <a:rPr lang="en-US" sz="1900" b="1">
                <a:latin typeface="Georgia"/>
                <a:ea typeface="Georgia"/>
                <a:cs typeface="Georgia"/>
                <a:sym typeface="Georgia"/>
              </a:rPr>
              <a:t>							- Big Mouth</a:t>
            </a:r>
            <a:endParaRPr sz="1900" b="1">
              <a:latin typeface="Georgia"/>
              <a:ea typeface="Georgia"/>
              <a:cs typeface="Georgia"/>
              <a:sym typeface="Georgia"/>
            </a:endParaRPr>
          </a:p>
          <a:p>
            <a:pPr marL="457200" lvl="0" indent="0" algn="l" rtl="0">
              <a:spcBef>
                <a:spcPts val="0"/>
              </a:spcBef>
              <a:spcAft>
                <a:spcPts val="0"/>
              </a:spcAft>
              <a:buNone/>
            </a:pPr>
            <a:r>
              <a:rPr lang="en-US" sz="1900" b="1">
                <a:latin typeface="Georgia"/>
                <a:ea typeface="Georgia"/>
                <a:cs typeface="Georgia"/>
                <a:sym typeface="Georgia"/>
              </a:rPr>
              <a:t>                                                       </a:t>
            </a:r>
            <a:r>
              <a:rPr lang="en-US" sz="1900" b="1">
                <a:solidFill>
                  <a:schemeClr val="dk1"/>
                </a:solidFill>
                <a:latin typeface="Georgia"/>
                <a:ea typeface="Georgia"/>
                <a:cs typeface="Georgia"/>
                <a:sym typeface="Georgia"/>
              </a:rPr>
              <a:t>Ndé </a:t>
            </a:r>
            <a:r>
              <a:rPr lang="en-US" sz="1900" b="1">
                <a:latin typeface="Georgia"/>
                <a:ea typeface="Georgia"/>
                <a:cs typeface="Georgia"/>
                <a:sym typeface="Georgia"/>
              </a:rPr>
              <a:t>(Mescalero Apache Leader) </a:t>
            </a:r>
            <a:endParaRPr b="1">
              <a:solidFill>
                <a:schemeClr val="dk1"/>
              </a:solidFill>
              <a:latin typeface="Georgia"/>
              <a:ea typeface="Georgia"/>
              <a:cs typeface="Georgia"/>
              <a:sym typeface="Georgia"/>
            </a:endParaRPr>
          </a:p>
          <a:p>
            <a:pPr marL="457200" lvl="0" indent="0" algn="l" rtl="0">
              <a:spcBef>
                <a:spcPts val="0"/>
              </a:spcBef>
              <a:spcAft>
                <a:spcPts val="0"/>
              </a:spcAft>
              <a:buNone/>
            </a:pPr>
            <a:endParaRPr sz="1900" b="1">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164250" y="452325"/>
            <a:ext cx="2811300" cy="42072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6666"/>
              <a:buNone/>
            </a:pPr>
            <a:r>
              <a:rPr lang="en-US" sz="2400" b="1">
                <a:latin typeface="Georgia"/>
                <a:ea typeface="Georgia"/>
                <a:cs typeface="Georgia"/>
                <a:sym typeface="Georgia"/>
              </a:rPr>
              <a:t>Source #6</a:t>
            </a:r>
            <a:endParaRPr sz="2400" b="1">
              <a:latin typeface="Georgia"/>
              <a:ea typeface="Georgia"/>
              <a:cs typeface="Georgia"/>
              <a:sym typeface="Georgia"/>
            </a:endParaRPr>
          </a:p>
          <a:p>
            <a:pPr marL="0" lvl="0" indent="0" algn="ctr" rtl="0">
              <a:lnSpc>
                <a:spcPct val="100000"/>
              </a:lnSpc>
              <a:spcBef>
                <a:spcPts val="0"/>
              </a:spcBef>
              <a:spcAft>
                <a:spcPts val="0"/>
              </a:spcAft>
              <a:buSzPct val="116666"/>
              <a:buNone/>
            </a:pPr>
            <a:endParaRPr sz="2400" b="1">
              <a:latin typeface="Georgia"/>
              <a:ea typeface="Georgia"/>
              <a:cs typeface="Georgia"/>
              <a:sym typeface="Georgia"/>
            </a:endParaRPr>
          </a:p>
          <a:p>
            <a:pPr marL="0" lvl="0" indent="0" algn="ctr" rtl="0">
              <a:lnSpc>
                <a:spcPct val="100000"/>
              </a:lnSpc>
              <a:spcBef>
                <a:spcPts val="0"/>
              </a:spcBef>
              <a:spcAft>
                <a:spcPts val="0"/>
              </a:spcAft>
              <a:buClr>
                <a:schemeClr val="dk1"/>
              </a:buClr>
              <a:buSzPct val="164705"/>
              <a:buFont typeface="Arial"/>
              <a:buNone/>
            </a:pPr>
            <a:r>
              <a:rPr lang="en-US" sz="1700" b="1">
                <a:latin typeface="Georgia"/>
                <a:ea typeface="Georgia"/>
                <a:cs typeface="Georgia"/>
                <a:sym typeface="Georgia"/>
              </a:rPr>
              <a:t> </a:t>
            </a:r>
            <a:r>
              <a:rPr lang="en-US" sz="2100" b="1">
                <a:latin typeface="Georgia"/>
                <a:ea typeface="Georgia"/>
                <a:cs typeface="Georgia"/>
                <a:sym typeface="Georgia"/>
              </a:rPr>
              <a:t>“The Long Walk” Painting </a:t>
            </a:r>
            <a:endParaRPr sz="2100" b="1">
              <a:latin typeface="Georgia"/>
              <a:ea typeface="Georgia"/>
              <a:cs typeface="Georgia"/>
              <a:sym typeface="Georgia"/>
            </a:endParaRPr>
          </a:p>
          <a:p>
            <a:pPr marL="0" lvl="0" indent="0" algn="ctr" rtl="0">
              <a:lnSpc>
                <a:spcPct val="100000"/>
              </a:lnSpc>
              <a:spcBef>
                <a:spcPts val="0"/>
              </a:spcBef>
              <a:spcAft>
                <a:spcPts val="0"/>
              </a:spcAft>
              <a:buClr>
                <a:schemeClr val="dk1"/>
              </a:buClr>
              <a:buSzPct val="133333"/>
              <a:buFont typeface="Arial"/>
              <a:buNone/>
            </a:pPr>
            <a:endParaRPr sz="2100" b="1">
              <a:latin typeface="Georgia"/>
              <a:ea typeface="Georgia"/>
              <a:cs typeface="Georgia"/>
              <a:sym typeface="Georgia"/>
            </a:endParaRPr>
          </a:p>
          <a:p>
            <a:pPr marL="0" lvl="0" indent="0" algn="ctr" rtl="0">
              <a:lnSpc>
                <a:spcPct val="100000"/>
              </a:lnSpc>
              <a:spcBef>
                <a:spcPts val="0"/>
              </a:spcBef>
              <a:spcAft>
                <a:spcPts val="0"/>
              </a:spcAft>
              <a:buClr>
                <a:schemeClr val="dk1"/>
              </a:buClr>
              <a:buSzPct val="133333"/>
              <a:buFont typeface="Arial"/>
              <a:buNone/>
            </a:pPr>
            <a:r>
              <a:rPr lang="en-US" sz="2100" b="1">
                <a:latin typeface="Georgia"/>
                <a:ea typeface="Georgia"/>
                <a:cs typeface="Georgia"/>
                <a:sym typeface="Georgia"/>
              </a:rPr>
              <a:t>by Shonto Begay</a:t>
            </a:r>
            <a:endParaRPr sz="2100" b="1">
              <a:latin typeface="Georgia"/>
              <a:ea typeface="Georgia"/>
              <a:cs typeface="Georgia"/>
              <a:sym typeface="Georgia"/>
            </a:endParaRPr>
          </a:p>
          <a:p>
            <a:pPr marL="0" lvl="0" indent="0" algn="ctr" rtl="0">
              <a:lnSpc>
                <a:spcPct val="100000"/>
              </a:lnSpc>
              <a:spcBef>
                <a:spcPts val="0"/>
              </a:spcBef>
              <a:spcAft>
                <a:spcPts val="0"/>
              </a:spcAft>
              <a:buClr>
                <a:schemeClr val="dk1"/>
              </a:buClr>
              <a:buSzPct val="133333"/>
              <a:buFont typeface="Arial"/>
              <a:buNone/>
            </a:pPr>
            <a:endParaRPr sz="2100" b="1">
              <a:latin typeface="Georgia"/>
              <a:ea typeface="Georgia"/>
              <a:cs typeface="Georgia"/>
              <a:sym typeface="Georgia"/>
            </a:endParaRPr>
          </a:p>
          <a:p>
            <a:pPr marL="0" lvl="0" indent="0" algn="ctr" rtl="0">
              <a:spcBef>
                <a:spcPts val="0"/>
              </a:spcBef>
              <a:spcAft>
                <a:spcPts val="0"/>
              </a:spcAft>
              <a:buClr>
                <a:schemeClr val="dk1"/>
              </a:buClr>
              <a:buSzPct val="153658"/>
              <a:buFont typeface="Arial"/>
              <a:buNone/>
            </a:pPr>
            <a:r>
              <a:rPr lang="en-US" sz="1822" b="1">
                <a:latin typeface="Georgia"/>
                <a:ea typeface="Georgia"/>
                <a:cs typeface="Georgia"/>
                <a:sym typeface="Georgia"/>
              </a:rPr>
              <a:t>Bosque Redondo</a:t>
            </a:r>
            <a:endParaRPr sz="1822" b="1">
              <a:latin typeface="Georgia"/>
              <a:ea typeface="Georgia"/>
              <a:cs typeface="Georgia"/>
              <a:sym typeface="Georgia"/>
            </a:endParaRPr>
          </a:p>
          <a:p>
            <a:pPr marL="0" lvl="0" indent="0" algn="ctr" rtl="0">
              <a:spcBef>
                <a:spcPts val="0"/>
              </a:spcBef>
              <a:spcAft>
                <a:spcPts val="0"/>
              </a:spcAft>
              <a:buClr>
                <a:schemeClr val="dk1"/>
              </a:buClr>
              <a:buSzPct val="153658"/>
              <a:buFont typeface="Arial"/>
              <a:buNone/>
            </a:pPr>
            <a:r>
              <a:rPr lang="en-US" sz="1822" b="1">
                <a:latin typeface="Georgia"/>
                <a:ea typeface="Georgia"/>
                <a:cs typeface="Georgia"/>
                <a:sym typeface="Georgia"/>
              </a:rPr>
              <a:t>Memorial Museum</a:t>
            </a:r>
            <a:endParaRPr sz="1822" b="1">
              <a:latin typeface="Georgia"/>
              <a:ea typeface="Georgia"/>
              <a:cs typeface="Georgia"/>
              <a:sym typeface="Georgia"/>
            </a:endParaRPr>
          </a:p>
          <a:p>
            <a:pPr marL="0" lvl="0" indent="0" algn="ctr" rtl="0">
              <a:spcBef>
                <a:spcPts val="0"/>
              </a:spcBef>
              <a:spcAft>
                <a:spcPts val="0"/>
              </a:spcAft>
              <a:buClr>
                <a:schemeClr val="dk1"/>
              </a:buClr>
              <a:buSzPct val="175000"/>
              <a:buFont typeface="Arial"/>
              <a:buNone/>
            </a:pPr>
            <a:endParaRPr sz="1600" b="1">
              <a:latin typeface="Georgia"/>
              <a:ea typeface="Georgia"/>
              <a:cs typeface="Georgia"/>
              <a:sym typeface="Georgia"/>
            </a:endParaRPr>
          </a:p>
          <a:p>
            <a:pPr marL="0" lvl="0" indent="0" algn="ctr" rtl="0">
              <a:spcBef>
                <a:spcPts val="0"/>
              </a:spcBef>
              <a:spcAft>
                <a:spcPts val="0"/>
              </a:spcAft>
              <a:buClr>
                <a:schemeClr val="dk1"/>
              </a:buClr>
              <a:buSzPct val="153658"/>
              <a:buFont typeface="Arial"/>
              <a:buNone/>
            </a:pPr>
            <a:r>
              <a:rPr lang="en-US" sz="1822" b="1">
                <a:latin typeface="Georgia"/>
                <a:ea typeface="Georgia"/>
                <a:cs typeface="Georgia"/>
                <a:sym typeface="Georgia"/>
              </a:rPr>
              <a:t>Fort Sumner</a:t>
            </a:r>
            <a:endParaRPr sz="1822" b="1">
              <a:latin typeface="Georgia"/>
              <a:ea typeface="Georgia"/>
              <a:cs typeface="Georgia"/>
              <a:sym typeface="Georgia"/>
            </a:endParaRPr>
          </a:p>
          <a:p>
            <a:pPr marL="0" lvl="0" indent="0" algn="ctr" rtl="0">
              <a:spcBef>
                <a:spcPts val="0"/>
              </a:spcBef>
              <a:spcAft>
                <a:spcPts val="0"/>
              </a:spcAft>
              <a:buClr>
                <a:schemeClr val="dk1"/>
              </a:buClr>
              <a:buSzPct val="153658"/>
              <a:buFont typeface="Arial"/>
              <a:buNone/>
            </a:pPr>
            <a:r>
              <a:rPr lang="en-US" sz="1822" b="1">
                <a:latin typeface="Georgia"/>
                <a:ea typeface="Georgia"/>
                <a:cs typeface="Georgia"/>
                <a:sym typeface="Georgia"/>
              </a:rPr>
              <a:t>Historic Site</a:t>
            </a:r>
            <a:endParaRPr sz="1822"/>
          </a:p>
          <a:p>
            <a:pPr marL="0" lvl="0" indent="0" algn="ctr" rtl="0">
              <a:spcBef>
                <a:spcPts val="0"/>
              </a:spcBef>
              <a:spcAft>
                <a:spcPts val="0"/>
              </a:spcAft>
              <a:buClr>
                <a:schemeClr val="dk1"/>
              </a:buClr>
              <a:buSzPct val="153658"/>
              <a:buFont typeface="Arial"/>
              <a:buNone/>
            </a:pPr>
            <a:r>
              <a:rPr lang="en-US" sz="1822" b="1">
                <a:latin typeface="Georgia"/>
                <a:ea typeface="Georgia"/>
                <a:cs typeface="Georgia"/>
                <a:sym typeface="Georgia"/>
              </a:rPr>
              <a:t>New Mexico</a:t>
            </a:r>
            <a:endParaRPr sz="1822"/>
          </a:p>
          <a:p>
            <a:pPr marL="0" lvl="0" indent="0" algn="ctr" rtl="0">
              <a:spcBef>
                <a:spcPts val="0"/>
              </a:spcBef>
              <a:spcAft>
                <a:spcPts val="0"/>
              </a:spcAft>
              <a:buClr>
                <a:schemeClr val="dk1"/>
              </a:buClr>
              <a:buSzPct val="175000"/>
              <a:buFont typeface="Arial"/>
              <a:buNone/>
            </a:pPr>
            <a:endParaRPr sz="1600" b="1">
              <a:latin typeface="Georgia"/>
              <a:ea typeface="Georgia"/>
              <a:cs typeface="Georgia"/>
              <a:sym typeface="Georgia"/>
            </a:endParaRPr>
          </a:p>
        </p:txBody>
      </p:sp>
      <p:pic>
        <p:nvPicPr>
          <p:cNvPr id="99" name="Google Shape;99;p19" title="Bosque Redondo.mp4">
            <a:hlinkClick r:id="rId4"/>
          </p:cNvPr>
          <p:cNvPicPr preferRelativeResize="0"/>
          <p:nvPr/>
        </p:nvPicPr>
        <p:blipFill rotWithShape="1">
          <a:blip r:embed="rId5">
            <a:alphaModFix/>
          </a:blip>
          <a:srcRect/>
          <a:stretch/>
        </p:blipFill>
        <p:spPr>
          <a:xfrm>
            <a:off x="3165100" y="300175"/>
            <a:ext cx="2879600" cy="4511751"/>
          </a:xfrm>
          <a:prstGeom prst="rect">
            <a:avLst/>
          </a:prstGeom>
          <a:noFill/>
          <a:ln w="38100" cap="flat" cmpd="sng">
            <a:solidFill>
              <a:srgbClr val="B45F06"/>
            </a:solidFill>
            <a:prstDash val="solid"/>
            <a:round/>
            <a:headEnd type="none" w="sm" len="sm"/>
            <a:tailEnd type="none" w="sm" len="sm"/>
          </a:ln>
        </p:spPr>
      </p:pic>
      <p:sp>
        <p:nvSpPr>
          <p:cNvPr id="100" name="Google Shape;100;p19"/>
          <p:cNvSpPr txBox="1"/>
          <p:nvPr/>
        </p:nvSpPr>
        <p:spPr>
          <a:xfrm>
            <a:off x="563900" y="1608900"/>
            <a:ext cx="1266000" cy="16605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Click  twice to play the video</a:t>
            </a:r>
            <a:endParaRPr sz="2200" b="1"/>
          </a:p>
        </p:txBody>
      </p:sp>
      <p:sp>
        <p:nvSpPr>
          <p:cNvPr id="101" name="Google Shape;101;p19"/>
          <p:cNvSpPr/>
          <p:nvPr/>
        </p:nvSpPr>
        <p:spPr>
          <a:xfrm>
            <a:off x="2101750" y="2028525"/>
            <a:ext cx="791400" cy="560400"/>
          </a:xfrm>
          <a:prstGeom prst="rightArrow">
            <a:avLst>
              <a:gd name="adj1" fmla="val 50000"/>
              <a:gd name="adj2" fmla="val 50000"/>
            </a:avLst>
          </a:prstGeom>
          <a:solidFill>
            <a:srgbClr val="6FA8D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87685"/>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sz="2400" b="1">
                <a:latin typeface="Georgia"/>
                <a:ea typeface="Georgia"/>
                <a:cs typeface="Georgia"/>
                <a:sym typeface="Georgia"/>
              </a:rPr>
              <a:t>Source #7</a:t>
            </a:r>
            <a:endParaRPr sz="2400" b="1">
              <a:latin typeface="Georgia"/>
              <a:ea typeface="Georgia"/>
              <a:cs typeface="Georgia"/>
              <a:sym typeface="Georgia"/>
            </a:endParaRPr>
          </a:p>
        </p:txBody>
      </p:sp>
      <p:pic>
        <p:nvPicPr>
          <p:cNvPr id="107" name="Google Shape;107;p20"/>
          <p:cNvPicPr preferRelativeResize="0"/>
          <p:nvPr/>
        </p:nvPicPr>
        <p:blipFill rotWithShape="1">
          <a:blip r:embed="rId4">
            <a:alphaModFix/>
          </a:blip>
          <a:srcRect l="79" t="18974" r="1798" b="8577"/>
          <a:stretch/>
        </p:blipFill>
        <p:spPr>
          <a:xfrm>
            <a:off x="1576741" y="705044"/>
            <a:ext cx="6242956" cy="3733412"/>
          </a:xfrm>
          <a:prstGeom prst="rect">
            <a:avLst/>
          </a:prstGeom>
          <a:noFill/>
          <a:ln w="38100" cap="flat" cmpd="sng">
            <a:solidFill>
              <a:schemeClr val="dk1"/>
            </a:solidFill>
            <a:prstDash val="solid"/>
            <a:round/>
            <a:headEnd type="none" w="sm" len="sm"/>
            <a:tailEnd type="none" w="sm" len="sm"/>
          </a:ln>
        </p:spPr>
      </p:pic>
      <p:sp>
        <p:nvSpPr>
          <p:cNvPr id="108" name="Google Shape;108;p20"/>
          <p:cNvSpPr txBox="1"/>
          <p:nvPr/>
        </p:nvSpPr>
        <p:spPr>
          <a:xfrm>
            <a:off x="0" y="4561492"/>
            <a:ext cx="9144000" cy="3539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Georgia"/>
                <a:ea typeface="Georgia"/>
                <a:cs typeface="Georgia"/>
                <a:sym typeface="Georgia"/>
              </a:rPr>
              <a:t>Navajo Indians at Bosque Redondo, 1863-1867, William A. Keleher Collection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On-screen Show (16:9)</PresentationFormat>
  <Paragraphs>66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Georgia</vt:lpstr>
      <vt:lpstr>Simple Light</vt:lpstr>
      <vt:lpstr>PowerPoint Presentation</vt:lpstr>
      <vt:lpstr>PowerPoint Presentation</vt:lpstr>
      <vt:lpstr>Source #1 </vt:lpstr>
      <vt:lpstr>Source #2:   Weaving depicting the “Long Walk”  by Master Weaver Linda Nez </vt:lpstr>
      <vt:lpstr>Source #3</vt:lpstr>
      <vt:lpstr>Source #4</vt:lpstr>
      <vt:lpstr>Source #5</vt:lpstr>
      <vt:lpstr>Source #6   “The Long Walk” Painting   by Shonto Begay  Bosque Redondo Memorial Museum  Fort Sumner Historic Site New Mexico </vt:lpstr>
      <vt:lpstr>Source #7</vt:lpstr>
      <vt:lpstr>Source #8 </vt:lpstr>
      <vt:lpstr>Credits: Slideshow Background  Evening, Navajo Country, Arizona  by George Elbert Burr  c. 1920’s pencil on paper   Smithsonian American Art Museum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McKee</dc:creator>
  <cp:lastModifiedBy>Dianne McKee</cp:lastModifiedBy>
  <cp:revision>1</cp:revision>
  <dcterms:modified xsi:type="dcterms:W3CDTF">2023-09-28T17:47:57Z</dcterms:modified>
</cp:coreProperties>
</file>